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308" r:id="rId2"/>
    <p:sldId id="258" r:id="rId3"/>
    <p:sldId id="260" r:id="rId4"/>
    <p:sldId id="256" r:id="rId5"/>
    <p:sldId id="265" r:id="rId6"/>
    <p:sldId id="266" r:id="rId7"/>
    <p:sldId id="267" r:id="rId8"/>
    <p:sldId id="268" r:id="rId9"/>
    <p:sldId id="269" r:id="rId10"/>
    <p:sldId id="281" r:id="rId11"/>
    <p:sldId id="282" r:id="rId12"/>
    <p:sldId id="283" r:id="rId13"/>
    <p:sldId id="307" r:id="rId14"/>
    <p:sldId id="284" r:id="rId15"/>
    <p:sldId id="257" r:id="rId16"/>
    <p:sldId id="263" r:id="rId17"/>
  </p:sldIdLst>
  <p:sldSz cx="9144000" cy="5143500" type="screen16x9"/>
  <p:notesSz cx="6858000" cy="9144000"/>
  <p:embeddedFontLst>
    <p:embeddedFont>
      <p:font typeface="Amatic SC" pitchFamily="2" charset="-79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Source Code Pro" panose="020B0509030403020204" pitchFamily="49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3" roundtripDataSignature="AMtx7miaaC+EY3gzKdjO8Tq+pivcMY6x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0EEE4D-37FD-4DBE-AB40-D54791CFF728}">
  <a:tblStyle styleId="{5A0EEE4D-37FD-4DBE-AB40-D54791CFF7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>
      <p:cViewPr varScale="1">
        <p:scale>
          <a:sx n="140" d="100"/>
          <a:sy n="140" d="100"/>
        </p:scale>
        <p:origin x="8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7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" name="Google Shape;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65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8963" y="800100"/>
            <a:ext cx="5681662" cy="3197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8" name="Google Shape;228;p28:notes"/>
          <p:cNvSpPr txBox="1">
            <a:spLocks noGrp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8963" y="800100"/>
            <a:ext cx="5681662" cy="3197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9" name="Google Shape;239;p29:notes"/>
          <p:cNvSpPr txBox="1">
            <a:spLocks noGrp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4" name="Google Shape;44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8963" y="800100"/>
            <a:ext cx="5681662" cy="3197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0" name="Google Shape;250;p30:notes"/>
          <p:cNvSpPr txBox="1">
            <a:spLocks noGrp="1"/>
          </p:cNvSpPr>
          <p:nvPr>
            <p:ph type="body" idx="1"/>
          </p:nvPr>
        </p:nvSpPr>
        <p:spPr>
          <a:xfrm>
            <a:off x="911225" y="4357688"/>
            <a:ext cx="5032375" cy="3867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08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" name="Google Shape;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9524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65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" name="Google Shape;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Pink foot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sldNum" idx="12"/>
          </p:nvPr>
        </p:nvSpPr>
        <p:spPr>
          <a:xfrm>
            <a:off x="8595300" y="454648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7"/>
          <p:cNvSpPr txBox="1">
            <a:spLocks noGrp="1"/>
          </p:cNvSpPr>
          <p:nvPr>
            <p:ph type="title"/>
          </p:nvPr>
        </p:nvSpPr>
        <p:spPr>
          <a:xfrm>
            <a:off x="685800" y="852488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" name="Google Shape;16;p5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5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/>
        </p:nvSpPr>
        <p:spPr>
          <a:xfrm>
            <a:off x="449646" y="1629620"/>
            <a:ext cx="8043522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lang="en-GB" sz="4200" b="1" i="0" u="none" strike="noStrike" cap="none" dirty="0">
                <a:solidFill>
                  <a:srgbClr val="3EB8C1"/>
                </a:solidFill>
                <a:latin typeface="Open Sans"/>
                <a:ea typeface="Open Sans"/>
                <a:cs typeface="Open Sans"/>
                <a:sym typeface="Open Sans"/>
              </a:rPr>
              <a:t>Collaboration is Key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endParaRPr lang="en-GB" sz="4200" b="1" i="0" u="none" strike="noStrike" cap="none" dirty="0">
              <a:solidFill>
                <a:srgbClr val="3EB8C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lang="en-GB" sz="2800" b="1" dirty="0">
                <a:solidFill>
                  <a:srgbClr val="3EB8C1"/>
                </a:solidFill>
                <a:latin typeface="Open Sans"/>
                <a:ea typeface="Open Sans"/>
                <a:cs typeface="Open Sans"/>
                <a:sym typeface="Open Sans"/>
              </a:rPr>
              <a:t>Achieving Positive Outcomes for families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endParaRPr lang="en-GB" sz="2800" b="1" i="0" u="none" strike="noStrike" cap="none" dirty="0">
              <a:solidFill>
                <a:srgbClr val="3EB8C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lang="en-GB" sz="1800" dirty="0" err="1">
                <a:solidFill>
                  <a:srgbClr val="3EB8C1"/>
                </a:solidFill>
                <a:latin typeface="Open Sans"/>
                <a:ea typeface="Open Sans"/>
                <a:cs typeface="Open Sans"/>
                <a:sym typeface="Open Sans"/>
              </a:rPr>
              <a:t>www.parentsplus.ie</a:t>
            </a:r>
            <a:endParaRPr sz="700" i="0" u="none" strike="noStrike" cap="none" dirty="0">
              <a:solidFill>
                <a:srgbClr val="3EB8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7;p1">
            <a:extLst>
              <a:ext uri="{FF2B5EF4-FFF2-40B4-BE49-F238E27FC236}">
                <a16:creationId xmlns:a16="http://schemas.microsoft.com/office/drawing/2014/main" id="{AE8A690D-E7D9-7558-F672-45FBFEE508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2008"/>
          <a:stretch/>
        </p:blipFill>
        <p:spPr>
          <a:xfrm>
            <a:off x="2857500" y="59531"/>
            <a:ext cx="3429000" cy="1010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81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14654" y="1057271"/>
            <a:ext cx="11093505" cy="7844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550" y="494466"/>
            <a:ext cx="2958499" cy="41816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3" name="Google Shape;22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4319" y="4090718"/>
            <a:ext cx="1488050" cy="105278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/>
        </p:nvSpPr>
        <p:spPr>
          <a:xfrm>
            <a:off x="3869922" y="2733768"/>
            <a:ext cx="4590510" cy="224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Adolescents Programme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xfrm>
            <a:off x="1662113" y="357188"/>
            <a:ext cx="5556647" cy="70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700" b="0">
                <a:solidFill>
                  <a:srgbClr val="F07F2C"/>
                </a:solidFill>
                <a:latin typeface="Calibri"/>
                <a:ea typeface="Calibri"/>
                <a:cs typeface="Calibri"/>
                <a:sym typeface="Calibri"/>
              </a:rPr>
              <a:t>Parents Plus Adolescents Programme</a:t>
            </a:r>
            <a:endParaRPr sz="2700" b="0">
              <a:solidFill>
                <a:srgbClr val="F07F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1"/>
          </p:nvPr>
        </p:nvSpPr>
        <p:spPr>
          <a:xfrm>
            <a:off x="1066800" y="1221581"/>
            <a:ext cx="6419850" cy="367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428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effective communication and positive relationships with adolescents aged 11 to 16 years. </a:t>
            </a:r>
            <a:endParaRPr/>
          </a:p>
          <a:p>
            <a:pPr marL="42863" lvl="0" indent="0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GB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Core Inputs</a:t>
            </a:r>
            <a:endParaRPr/>
          </a:p>
          <a:p>
            <a:pPr marL="68580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imes New Roman"/>
              <a:buAutoNum type="arabicPeriod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Relationship Building with teenagers</a:t>
            </a:r>
            <a:endParaRPr/>
          </a:p>
          <a:p>
            <a:pPr marL="68580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imes New Roman"/>
              <a:buAutoNum type="arabicPeriod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Conflict resolution / Behaviour management</a:t>
            </a:r>
            <a:endParaRPr/>
          </a:p>
          <a:p>
            <a:pPr marL="68580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imes New Roman"/>
              <a:buAutoNum type="arabicPeriod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Problem Solving for families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SzPts val="700"/>
              <a:buNone/>
            </a:pPr>
            <a:endParaRPr sz="525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lvl="0" indent="-25717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Extra topics can be added on: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GB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Depression / Anxiety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GB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Education, homework  &amp; learning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GB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Specific issues such as technology, bullying etc.</a:t>
            </a:r>
            <a:endParaRPr/>
          </a:p>
          <a:p>
            <a:pPr marL="257175" lvl="0" indent="-223838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SzPts val="700"/>
              <a:buNone/>
            </a:pPr>
            <a:endParaRPr sz="525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4366" y="4469607"/>
            <a:ext cx="1722834" cy="6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 descr="Sha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3" y="0"/>
            <a:ext cx="91412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>
            <a:off x="1066799" y="509588"/>
            <a:ext cx="6724185" cy="70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</a:pPr>
            <a:r>
              <a:rPr lang="en-GB" sz="2700" b="1" i="0" u="none" strike="noStrike" cap="none">
                <a:solidFill>
                  <a:srgbClr val="F07F2C"/>
                </a:solidFill>
                <a:latin typeface="Open Sans"/>
                <a:ea typeface="Open Sans"/>
                <a:cs typeface="Open Sans"/>
                <a:sym typeface="Open Sans"/>
              </a:rPr>
              <a:t>Parents Plus Adolescents Programme</a:t>
            </a:r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1130764" y="1198960"/>
            <a:ext cx="6291922" cy="367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42863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Promoting effective communication and positive relationships with adolescents aged 11 to 16 years. 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863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Core Inputs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Relationship Building with teenagers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Conflict resolution / Behaviour management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Problem Solving for families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Source Code Pro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Extra topics can be added on: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Depression / Anxiety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Education, homework  &amp; learning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Specific issues such as technology, bullying etc.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23838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Source Code Pro"/>
              <a:buNone/>
            </a:pPr>
            <a:endParaRPr sz="525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1662113" y="357188"/>
            <a:ext cx="5556647" cy="70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700" b="0">
                <a:solidFill>
                  <a:srgbClr val="F07F2C"/>
                </a:solidFill>
                <a:latin typeface="Calibri"/>
                <a:ea typeface="Calibri"/>
                <a:cs typeface="Calibri"/>
                <a:sym typeface="Calibri"/>
              </a:rPr>
              <a:t>Parents Plus Adolescents Programme</a:t>
            </a:r>
            <a:endParaRPr sz="2700" b="0">
              <a:solidFill>
                <a:srgbClr val="F07F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1"/>
          </p:nvPr>
        </p:nvSpPr>
        <p:spPr>
          <a:xfrm>
            <a:off x="1066800" y="1221581"/>
            <a:ext cx="6419850" cy="367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428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effective communication and positive relationships with adolescents aged 11 to 16 years. </a:t>
            </a:r>
            <a:endParaRPr/>
          </a:p>
          <a:p>
            <a:pPr marL="42863" lvl="0" indent="0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GB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Core Inputs</a:t>
            </a:r>
            <a:endParaRPr/>
          </a:p>
          <a:p>
            <a:pPr marL="68580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imes New Roman"/>
              <a:buAutoNum type="arabicPeriod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Relationship Building with teenagers</a:t>
            </a:r>
            <a:endParaRPr/>
          </a:p>
          <a:p>
            <a:pPr marL="68580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imes New Roman"/>
              <a:buAutoNum type="arabicPeriod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Conflict resolution / Behaviour management</a:t>
            </a:r>
            <a:endParaRPr/>
          </a:p>
          <a:p>
            <a:pPr marL="68580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imes New Roman"/>
              <a:buAutoNum type="arabicPeriod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Problem Solving for families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SzPts val="700"/>
              <a:buNone/>
            </a:pPr>
            <a:endParaRPr sz="525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lvl="0" indent="-25717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Extra topics can be added on: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GB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Depression / Anxiety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GB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Education, homework  &amp; learning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GB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Specific issues such as technology, bullying etc.</a:t>
            </a:r>
            <a:endParaRPr/>
          </a:p>
          <a:p>
            <a:pPr marL="257175" lvl="0" indent="-223838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SzPts val="700"/>
              <a:buNone/>
            </a:pPr>
            <a:endParaRPr sz="525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4366" y="4469607"/>
            <a:ext cx="1722834" cy="6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9" descr="Sha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3" y="0"/>
            <a:ext cx="91412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1066799" y="509588"/>
            <a:ext cx="6724185" cy="70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</a:pPr>
            <a:r>
              <a:rPr lang="en-GB" sz="2700" b="1" i="0" u="none" strike="noStrike" cap="none">
                <a:solidFill>
                  <a:srgbClr val="F07F2C"/>
                </a:solidFill>
                <a:latin typeface="Open Sans"/>
                <a:ea typeface="Open Sans"/>
                <a:cs typeface="Open Sans"/>
                <a:sym typeface="Open Sans"/>
              </a:rPr>
              <a:t>PPAP Session by Session</a:t>
            </a:r>
            <a:endParaRPr/>
          </a:p>
        </p:txBody>
      </p:sp>
      <p:sp>
        <p:nvSpPr>
          <p:cNvPr id="246" name="Google Shape;246;p29"/>
          <p:cNvSpPr txBox="1"/>
          <p:nvPr/>
        </p:nvSpPr>
        <p:spPr>
          <a:xfrm>
            <a:off x="1130764" y="1198960"/>
            <a:ext cx="6291922" cy="367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Individual Session 1: Screening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rgbClr val="F07F2C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Group 1: Introduction to course &amp; Positive communication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rgbClr val="F07F2C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Group 2: Getting to know your teenager &amp; Establishing rules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rgbClr val="F07F2C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Group 3: Connecting with your teenager &amp; Communicating rules positively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Source Code Pro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Individual Session 2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rgbClr val="F07F2C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Group 4: Encouraging your teenager &amp; Using consequences 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rgbClr val="F07F2C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Group 5: Listening to your teenager &amp; Having a discipline plan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rgbClr val="F07F2C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Group 6: Empowering teenager &amp; Dealing with conflict and aggression 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Source Code Pro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Individual Session 3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rgbClr val="F07F2C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Group 7: Problem Solving &amp; Dealing with specific issues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rgbClr val="F07F2C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Group 8: Dealing with specific issues &amp; Course evaluation</a:t>
            </a: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5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Source Code Pro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Code Pro"/>
              <a:buNone/>
            </a:pPr>
            <a:r>
              <a:rPr lang="en-GB" sz="1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Individual Session 4: Follow Up</a:t>
            </a:r>
            <a:endParaRPr/>
          </a:p>
          <a:p>
            <a:pPr marL="257175" marR="0" lvl="0" indent="-223838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Source Code Pro"/>
              <a:buNone/>
            </a:pPr>
            <a:endParaRPr sz="525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3"/>
          <p:cNvSpPr txBox="1"/>
          <p:nvPr/>
        </p:nvSpPr>
        <p:spPr>
          <a:xfrm>
            <a:off x="1169194" y="1577579"/>
            <a:ext cx="648057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700" b="0" i="1" u="none" strike="noStrike" cap="none">
                <a:solidFill>
                  <a:srgbClr val="6CA5BC"/>
                </a:solidFill>
                <a:latin typeface="Arial"/>
                <a:ea typeface="Arial"/>
                <a:cs typeface="Arial"/>
                <a:sym typeface="Arial"/>
              </a:rPr>
              <a:t>Thank you for listening!</a:t>
            </a:r>
            <a:br>
              <a:rPr lang="en-GB" sz="2700" b="0" i="1" u="none" strike="noStrike" cap="none">
                <a:solidFill>
                  <a:srgbClr val="6CA5B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2700" b="0" i="1" u="none" strike="noStrike" cap="none">
                <a:solidFill>
                  <a:srgbClr val="6CA5B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7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 sz="27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27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700" b="0" i="0" u="sng" strike="noStrike" cap="none">
                <a:solidFill>
                  <a:srgbClr val="6CA5BC"/>
                </a:solidFill>
                <a:latin typeface="Calibri"/>
                <a:ea typeface="Calibri"/>
                <a:cs typeface="Calibri"/>
                <a:sym typeface="Calibri"/>
              </a:rPr>
              <a:t>www.parentsplus.ie</a:t>
            </a:r>
            <a:endParaRPr/>
          </a:p>
        </p:txBody>
      </p:sp>
      <p:pic>
        <p:nvPicPr>
          <p:cNvPr id="447" name="Google Shape;44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4403" y="86917"/>
            <a:ext cx="3232547" cy="122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7403" y="2377679"/>
            <a:ext cx="1327547" cy="93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6760" y="2380060"/>
            <a:ext cx="1302544" cy="94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93682" y="2345531"/>
            <a:ext cx="1235869" cy="96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4241" y="2358629"/>
            <a:ext cx="1209675" cy="95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96592" y="2396728"/>
            <a:ext cx="1240631" cy="947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1662113" y="357188"/>
            <a:ext cx="5556647" cy="70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700" b="0">
                <a:solidFill>
                  <a:srgbClr val="F07F2C"/>
                </a:solidFill>
                <a:latin typeface="Calibri"/>
                <a:ea typeface="Calibri"/>
                <a:cs typeface="Calibri"/>
                <a:sym typeface="Calibri"/>
              </a:rPr>
              <a:t>Parents Plus Adolescents Programme</a:t>
            </a:r>
            <a:endParaRPr sz="2700" b="0">
              <a:solidFill>
                <a:srgbClr val="F07F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1066800" y="1221581"/>
            <a:ext cx="6419850" cy="367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4286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effective communication and positive relationships with adolescents aged 11 to 16 years. </a:t>
            </a:r>
            <a:endParaRPr/>
          </a:p>
          <a:p>
            <a:pPr marL="42863" lvl="0" indent="0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</a:pPr>
            <a:r>
              <a:rPr lang="en-GB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Core Inputs</a:t>
            </a:r>
            <a:endParaRPr/>
          </a:p>
          <a:p>
            <a:pPr marL="68580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imes New Roman"/>
              <a:buAutoNum type="arabicPeriod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Relationship Building with teenagers</a:t>
            </a:r>
            <a:endParaRPr/>
          </a:p>
          <a:p>
            <a:pPr marL="68580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imes New Roman"/>
              <a:buAutoNum type="arabicPeriod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Conflict resolution / Behaviour management</a:t>
            </a:r>
            <a:endParaRPr/>
          </a:p>
          <a:p>
            <a:pPr marL="685800" lvl="1" indent="-342900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imes New Roman"/>
              <a:buAutoNum type="arabicPeriod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Problem Solving for families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SzPts val="700"/>
              <a:buNone/>
            </a:pPr>
            <a:endParaRPr sz="525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lvl="0" indent="-25717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Extra topics can be added on: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GB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Depression / Anxiety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GB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Education, homework  &amp; learning</a:t>
            </a:r>
            <a:endParaRPr/>
          </a:p>
          <a:p>
            <a:pPr marL="257175" lvl="0" indent="-257175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</a:pPr>
            <a:r>
              <a:rPr lang="en-GB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Specific issues such as technology, bullying etc.</a:t>
            </a:r>
            <a:endParaRPr/>
          </a:p>
          <a:p>
            <a:pPr marL="257175" lvl="0" indent="-223838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SzPts val="700"/>
              <a:buNone/>
            </a:pPr>
            <a:endParaRPr sz="525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4366" y="4469607"/>
            <a:ext cx="1722834" cy="6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 descr="Sha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3" y="0"/>
            <a:ext cx="91412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1066799" y="509588"/>
            <a:ext cx="6724185" cy="70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</a:pPr>
            <a:r>
              <a:rPr lang="en-GB" sz="2700" b="1" i="0" u="none" strike="noStrike" cap="none">
                <a:solidFill>
                  <a:srgbClr val="F07F2C"/>
                </a:solidFill>
                <a:latin typeface="Calibri"/>
                <a:ea typeface="Calibri"/>
                <a:cs typeface="Calibri"/>
                <a:sym typeface="Calibri"/>
              </a:rPr>
              <a:t>PPAP Clinical Setting (CAMHS) Research</a:t>
            </a:r>
            <a:endParaRPr sz="2700" b="1" i="0" u="none" strike="noStrike" cap="none">
              <a:solidFill>
                <a:srgbClr val="F07F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1130764" y="995362"/>
            <a:ext cx="6291922" cy="367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52"/>
              <a:buFont typeface="Source Code Pro"/>
              <a:buNone/>
            </a:pPr>
            <a:r>
              <a:rPr lang="en-GB"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Individual </a:t>
            </a:r>
            <a:r>
              <a:rPr lang="en-GB"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Multi-site controlled clinical study</a:t>
            </a:r>
            <a:endParaRPr sz="1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52"/>
              <a:buFont typeface="Source Code Pro"/>
              <a:buNone/>
            </a:pPr>
            <a:r>
              <a:rPr lang="en-GB"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Compared to Treatment as Usual (n = 38) PP group (n = 17) showed significant reductions in:</a:t>
            </a:r>
            <a:br>
              <a:rPr lang="en-GB"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*Total Difficulties measured by Strengths and Difficulties 	Questionnaire SDQ</a:t>
            </a:r>
            <a:br>
              <a:rPr lang="en-GB"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*Conduct Difficulties as measured by SDQ</a:t>
            </a:r>
            <a:br>
              <a:rPr lang="en-GB"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*Peer Difficulties as measured by SDQ (PSS)</a:t>
            </a:r>
            <a:endParaRPr sz="1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Source Code Pro"/>
              <a:buNone/>
            </a:pPr>
            <a:r>
              <a:rPr lang="en-GB"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PP group showed greater parental goal attainment and reported greater improvement in their relationship with their teenager</a:t>
            </a:r>
            <a:endParaRPr sz="16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23838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Source Code Pro"/>
              <a:buNone/>
            </a:pPr>
            <a:endParaRPr sz="525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41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/>
        </p:nvSpPr>
        <p:spPr>
          <a:xfrm>
            <a:off x="477078" y="230588"/>
            <a:ext cx="8043522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lang="en-GB" sz="4200" b="1" dirty="0">
                <a:solidFill>
                  <a:srgbClr val="3EB8C1"/>
                </a:solidFill>
                <a:latin typeface="Open Sans"/>
                <a:ea typeface="Open Sans"/>
                <a:cs typeface="Open Sans"/>
                <a:sym typeface="Open Sans"/>
              </a:rPr>
              <a:t>Parents Plus</a:t>
            </a:r>
            <a:r>
              <a:rPr lang="en-GB" sz="4200" b="1" i="0" u="none" strike="noStrike" cap="none" dirty="0">
                <a:solidFill>
                  <a:srgbClr val="3EB8C1"/>
                </a:solidFill>
                <a:latin typeface="Open Sans"/>
                <a:ea typeface="Open Sans"/>
                <a:cs typeface="Open Sans"/>
                <a:sym typeface="Open Sans"/>
              </a:rPr>
              <a:t> Mission </a:t>
            </a:r>
            <a:endParaRPr sz="1400" b="0" i="0" u="none" strike="noStrike" cap="none" dirty="0">
              <a:solidFill>
                <a:srgbClr val="3EB8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1683656" y="1510828"/>
            <a:ext cx="5798457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8A92"/>
              </a:buClr>
              <a:buSzPts val="3200"/>
              <a:buFont typeface="Calibri"/>
              <a:buNone/>
            </a:pPr>
            <a:r>
              <a:rPr lang="en-GB" sz="2000" b="0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“To improve outcomes for families through training and supporting professionals to deliver evidence-based parenting and mental health programmes”</a:t>
            </a:r>
            <a:endParaRPr sz="2000" b="0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endParaRPr sz="2000" b="0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A8A92"/>
              </a:buClr>
              <a:buSzPts val="3200"/>
              <a:buFont typeface="Calibri"/>
              <a:buNone/>
            </a:pPr>
            <a:r>
              <a:rPr lang="en-GB" sz="2000" b="0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We are a community of professionals who want to make a difference with the families we work with.</a:t>
            </a:r>
            <a:endParaRPr sz="2000" b="0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endParaRPr sz="1400" b="0" i="0" u="none" strike="noStrike" cap="none" dirty="0">
              <a:solidFill>
                <a:srgbClr val="6A8A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11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9" descr="Background patte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5" y="0"/>
            <a:ext cx="91412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/>
          <p:nvPr/>
        </p:nvSpPr>
        <p:spPr>
          <a:xfrm>
            <a:off x="265813" y="230588"/>
            <a:ext cx="8601739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lang="en-GB" sz="2800" b="1" i="0" u="none" strike="noStrike" cap="none">
                <a:solidFill>
                  <a:srgbClr val="3EB8C1"/>
                </a:solidFill>
                <a:latin typeface="Open Sans"/>
                <a:ea typeface="Open Sans"/>
                <a:cs typeface="Open Sans"/>
                <a:sym typeface="Open Sans"/>
              </a:rPr>
              <a:t>Programme Delivery</a:t>
            </a:r>
            <a:endParaRPr sz="2800" b="1" i="0" u="none" strike="noStrike" cap="none">
              <a:solidFill>
                <a:srgbClr val="3EB8C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1054529" y="1172818"/>
            <a:ext cx="8155173" cy="284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Delivered over 6-12 weeks to parents or young people, individually or in small groups. 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Collaborative, solution-focused and strengths-based.</a:t>
            </a: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Facilitated group delivery - group discussion, worksheets, exercises, video input, role-play, handouts and homework.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Comprehensive professional training, facilitator manuals, parent books, DVDs.</a:t>
            </a: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Post-training support, supervision and accreditation for facilitators.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Can be adapted with the inclusion of extra modules (e.g. mental health, addiction)  and therapeutic inputs ( family therapy, individual support etc.)</a:t>
            </a: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4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 rotWithShape="1">
          <a:blip r:embed="rId4">
            <a:alphaModFix/>
          </a:blip>
          <a:srcRect l="2862" t="27696" r="3286" b="42047"/>
          <a:stretch/>
        </p:blipFill>
        <p:spPr>
          <a:xfrm>
            <a:off x="987552" y="3011942"/>
            <a:ext cx="6519672" cy="143060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/>
          <p:nvPr/>
        </p:nvSpPr>
        <p:spPr>
          <a:xfrm>
            <a:off x="987551" y="1178781"/>
            <a:ext cx="723290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GB" sz="2000" b="0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To improve outcomes for families through training and supporting professionals to deliver evidence-based parenting and mental health programmes”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477078" y="237845"/>
            <a:ext cx="8043522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lang="en-GB" sz="4200" b="1" i="0" u="none" strike="noStrike" cap="none" dirty="0">
                <a:solidFill>
                  <a:srgbClr val="3EB8C1"/>
                </a:solidFill>
                <a:latin typeface="Open Sans"/>
                <a:ea typeface="Open Sans"/>
                <a:cs typeface="Open Sans"/>
                <a:sym typeface="Open Sans"/>
              </a:rPr>
              <a:t>Parents Plus Charity  Mission </a:t>
            </a:r>
            <a:endParaRPr sz="1400" b="0" i="0" u="none" strike="noStrike" cap="none" dirty="0">
              <a:solidFill>
                <a:srgbClr val="3EB8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/>
        </p:nvSpPr>
        <p:spPr>
          <a:xfrm>
            <a:off x="1055690" y="635431"/>
            <a:ext cx="7457374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 dirty="0">
                <a:solidFill>
                  <a:srgbClr val="6CA5BC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800" b="1" i="0" u="none" strike="noStrike" cap="none" dirty="0">
                <a:solidFill>
                  <a:srgbClr val="3EB8C1"/>
                </a:solidFill>
                <a:latin typeface="Open Sans"/>
                <a:ea typeface="Open Sans"/>
                <a:cs typeface="Open Sans"/>
                <a:sym typeface="Open Sans"/>
              </a:rPr>
              <a:t>Parents Plus – Values and Strengths 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endParaRPr lang="en-GB" sz="20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20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Develop</a:t>
            </a:r>
            <a:r>
              <a:rPr lang="en-GB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programmes</a:t>
            </a:r>
            <a:r>
              <a:rPr lang="en-GB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to meet social challenges</a:t>
            </a:r>
            <a:endParaRPr lang="en-GB" sz="20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endParaRPr lang="en-GB" sz="20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Partnership</a:t>
            </a:r>
            <a:r>
              <a:rPr lang="en-GB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with parents, children and families in development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endParaRPr lang="en-GB" sz="20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Collaboration </a:t>
            </a:r>
            <a:r>
              <a:rPr lang="en-GB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with professionals, agencies and community</a:t>
            </a:r>
            <a:endParaRPr lang="en-GB" sz="20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endParaRPr lang="en-GB" sz="20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Evidence based </a:t>
            </a:r>
            <a:r>
              <a:rPr lang="en-GB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– integrating practice and research</a:t>
            </a:r>
            <a:endParaRPr lang="en-GB" sz="20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endParaRPr lang="en-GB" sz="20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20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Comprehensive post training support </a:t>
            </a:r>
            <a:r>
              <a:rPr lang="en-GB" sz="20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to agencies to ensure good outcomes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/>
          <p:nvPr/>
        </p:nvSpPr>
        <p:spPr>
          <a:xfrm>
            <a:off x="1793081" y="3971838"/>
            <a:ext cx="5357813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4D7788"/>
                </a:solidFill>
                <a:latin typeface="Calibri"/>
                <a:ea typeface="Calibri"/>
                <a:cs typeface="Calibri"/>
                <a:sym typeface="Calibri"/>
              </a:rPr>
              <a:t>Evidence-based, positive and practical interventions for families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4D77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200" b="0" i="0" u="none" strike="noStrike" cap="none" dirty="0">
                <a:solidFill>
                  <a:srgbClr val="4D778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b="0" i="1" u="none" strike="noStrike" cap="none" dirty="0">
              <a:solidFill>
                <a:srgbClr val="4D77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"/>
          <p:cNvPicPr preferRelativeResize="0"/>
          <p:nvPr/>
        </p:nvPicPr>
        <p:blipFill rotWithShape="1">
          <a:blip r:embed="rId4">
            <a:alphaModFix/>
          </a:blip>
          <a:srcRect t="12786" b="12785"/>
          <a:stretch/>
        </p:blipFill>
        <p:spPr>
          <a:xfrm>
            <a:off x="0" y="1484008"/>
            <a:ext cx="9144001" cy="25191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2" name="Google Shape;34;p3">
            <a:extLst>
              <a:ext uri="{FF2B5EF4-FFF2-40B4-BE49-F238E27FC236}">
                <a16:creationId xmlns:a16="http://schemas.microsoft.com/office/drawing/2014/main" id="{C7D6BD9F-0788-FDF5-1779-8D793A3B4D98}"/>
              </a:ext>
            </a:extLst>
          </p:cNvPr>
          <p:cNvSpPr txBox="1"/>
          <p:nvPr/>
        </p:nvSpPr>
        <p:spPr>
          <a:xfrm>
            <a:off x="477078" y="230588"/>
            <a:ext cx="8043522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</a:pPr>
            <a:r>
              <a:rPr lang="en-GB" sz="4200" b="1" dirty="0">
                <a:solidFill>
                  <a:srgbClr val="3EB8C1"/>
                </a:solidFill>
                <a:latin typeface="Open Sans"/>
                <a:ea typeface="Open Sans"/>
                <a:cs typeface="Open Sans"/>
                <a:sym typeface="Open Sans"/>
              </a:rPr>
              <a:t>Our Programmes</a:t>
            </a:r>
            <a:endParaRPr sz="1400" b="0" i="0" u="none" strike="noStrike" cap="none" dirty="0">
              <a:solidFill>
                <a:srgbClr val="3EB8C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1" descr="Background patte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" y="0"/>
            <a:ext cx="91412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/>
        </p:nvSpPr>
        <p:spPr>
          <a:xfrm>
            <a:off x="1" y="230588"/>
            <a:ext cx="9022080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3EB8C1"/>
                </a:solidFill>
                <a:latin typeface="Open Sans"/>
                <a:ea typeface="Open Sans"/>
                <a:cs typeface="Open Sans"/>
                <a:sym typeface="Open Sans"/>
              </a:rPr>
              <a:t>Parents Plus – Evidence Base</a:t>
            </a:r>
            <a:endParaRPr sz="2800" b="1" i="0" u="none" strike="noStrike" cap="none">
              <a:solidFill>
                <a:srgbClr val="3EB8C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987473" y="1159713"/>
            <a:ext cx="815517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4E7788"/>
                </a:solidFill>
                <a:latin typeface="Calibri"/>
                <a:ea typeface="Calibri"/>
                <a:cs typeface="Calibri"/>
                <a:sym typeface="Calibri"/>
              </a:rPr>
              <a:t>25+ research studies, including 7 RCTs &amp; 4 studies independent from developers, all show evidence for  effectiveness of Parents Plus Programmes.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Studies consistently show that the Parents Plus Programmes are effective in:</a:t>
            </a: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Reducing emotional/ behaviour problems in children and teenagers</a:t>
            </a: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Reducing parental stress</a:t>
            </a: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Improving family communication and well-being</a:t>
            </a: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Achieving high parent satisfaction in a variety of contexts and with a large range of presenting problems and issues.</a:t>
            </a:r>
            <a:endParaRPr sz="1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2" descr="Background patte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" y="0"/>
            <a:ext cx="91412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 txBox="1"/>
          <p:nvPr/>
        </p:nvSpPr>
        <p:spPr>
          <a:xfrm>
            <a:off x="1" y="230588"/>
            <a:ext cx="9022080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3EB8C1"/>
                </a:solidFill>
                <a:latin typeface="Open Sans"/>
                <a:ea typeface="Open Sans"/>
                <a:cs typeface="Open Sans"/>
                <a:sym typeface="Open Sans"/>
              </a:rPr>
              <a:t>Parents Plus – Evidence Base</a:t>
            </a:r>
            <a:endParaRPr sz="2800" b="1" i="0" u="none" strike="noStrike" cap="none">
              <a:solidFill>
                <a:srgbClr val="3EB8C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615617" y="915062"/>
            <a:ext cx="8155173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Original Programme (Behan et al. 2001; Quinn et al., 2006; 2007)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Adolescent Programme (Beattie et al., 2007; Nitsch et al., 2011)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Early Years Programme (Behan et al., 2005; Griffin et al., 2006; Hayes et al., 2013)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Children’s Programme (Coughlin et al., 2007; Hand et al., 2012; Hand et al., 2013)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ADHD programme ( </a:t>
            </a:r>
            <a:r>
              <a:rPr lang="en-GB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Turan</a:t>
            </a:r>
            <a:r>
              <a:rPr lang="en-GB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et al., 2021)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Parenting When Separated (Keating et al., 2013)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Working Things Out (</a:t>
            </a:r>
            <a:r>
              <a:rPr lang="en-GB" sz="14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Brosnan</a:t>
            </a:r>
            <a:r>
              <a:rPr lang="en-GB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2015; Fitzpatrick et al. 2015)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PPAP &amp; WTO (Rickard et al., 2015; Wynne et al., 2015)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Special Needs Programme (Mc Mahon et al, 2023)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Healthy Families programme ( </a:t>
            </a:r>
            <a:r>
              <a:rPr lang="en-GB" dirty="0" err="1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McDaby</a:t>
            </a:r>
            <a:r>
              <a:rPr lang="en-GB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2020)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Prof Alan </a:t>
            </a:r>
            <a:r>
              <a:rPr lang="en-GB" sz="16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Carr</a:t>
            </a:r>
            <a:r>
              <a:rPr lang="en-GB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UCD conducted a meta-study of 17 of the studies published in 2016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 descr="Background patte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" y="0"/>
            <a:ext cx="91412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1295401" y="217885"/>
            <a:ext cx="6699647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700">
                <a:solidFill>
                  <a:srgbClr val="6CA5BC"/>
                </a:solidFill>
                <a:latin typeface="Calibri"/>
                <a:ea typeface="Calibri"/>
                <a:cs typeface="Calibri"/>
                <a:sym typeface="Calibri"/>
              </a:rPr>
              <a:t>Parents Plus Programmes – Research Evidence</a:t>
            </a: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1485900" y="1928813"/>
            <a:ext cx="58293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56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1714500" y="2143125"/>
            <a:ext cx="5486400" cy="24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75" b="0" i="0" u="none" strike="noStrike" cap="none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760935" y="2143125"/>
            <a:ext cx="5486400" cy="24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00" tIns="25700" rIns="51400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75" b="0" i="0" u="none" strike="noStrike" cap="none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215" y="1035845"/>
            <a:ext cx="6794433" cy="3607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 descr="Background patte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" y="0"/>
            <a:ext cx="91412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007269" y="136922"/>
            <a:ext cx="7183041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700">
                <a:solidFill>
                  <a:srgbClr val="6CA5BC"/>
                </a:solidFill>
                <a:latin typeface="Calibri"/>
                <a:ea typeface="Calibri"/>
                <a:cs typeface="Calibri"/>
                <a:sym typeface="Calibri"/>
              </a:rPr>
              <a:t>Parents Plus Programmes – Research Evidence</a:t>
            </a:r>
            <a:endParaRPr sz="2700">
              <a:solidFill>
                <a:srgbClr val="6CA5BC"/>
              </a:solidFill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5785" y="622698"/>
            <a:ext cx="4050506" cy="4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6019" y="4451748"/>
            <a:ext cx="1831181" cy="69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5" descr="Background patte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" y="0"/>
            <a:ext cx="91412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1143000" y="1"/>
            <a:ext cx="677703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700">
                <a:solidFill>
                  <a:srgbClr val="6CA5BC"/>
                </a:solidFill>
                <a:latin typeface="Calibri"/>
                <a:ea typeface="Calibri"/>
                <a:cs typeface="Calibri"/>
                <a:sym typeface="Calibri"/>
              </a:rPr>
              <a:t>Parents Plus Programmes – Research Evidence</a:t>
            </a:r>
            <a:endParaRPr sz="2700">
              <a:solidFill>
                <a:srgbClr val="6CA5BC"/>
              </a:solidFill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1614488" y="1533526"/>
            <a:ext cx="5915025" cy="279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10001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100013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512" y="906966"/>
            <a:ext cx="4391142" cy="391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6019" y="4451748"/>
            <a:ext cx="1831181" cy="69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949</Words>
  <Application>Microsoft Macintosh PowerPoint</Application>
  <PresentationFormat>On-screen Show (16:9)</PresentationFormat>
  <Paragraphs>127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Amatic SC</vt:lpstr>
      <vt:lpstr>Arial</vt:lpstr>
      <vt:lpstr>Source Code Pro</vt:lpstr>
      <vt:lpstr>Open Sans</vt:lpstr>
      <vt:lpstr>Times New Roman</vt:lpstr>
      <vt:lpstr>Calibri</vt:lpstr>
      <vt:lpstr>Beach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Parents Plus Programmes – Research Evidence</vt:lpstr>
      <vt:lpstr>Parents Plus Programmes – Research Evidence</vt:lpstr>
      <vt:lpstr>Parents Plus Programmes – Research Evidence</vt:lpstr>
      <vt:lpstr>PowerPoint Presentation</vt:lpstr>
      <vt:lpstr>Parents Plus Adolescents Programme</vt:lpstr>
      <vt:lpstr>Parents Plus Adolescents Programme</vt:lpstr>
      <vt:lpstr>PowerPoint Presentation</vt:lpstr>
      <vt:lpstr>Parents Plus Adolescents Programme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John Sharry</cp:lastModifiedBy>
  <cp:revision>6</cp:revision>
  <dcterms:modified xsi:type="dcterms:W3CDTF">2023-06-13T07:05:50Z</dcterms:modified>
</cp:coreProperties>
</file>