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04" r:id="rId1"/>
  </p:sldMasterIdLst>
  <p:notesMasterIdLst>
    <p:notesMasterId r:id="rId17"/>
  </p:notesMasterIdLst>
  <p:sldIdLst>
    <p:sldId id="598" r:id="rId2"/>
    <p:sldId id="600" r:id="rId3"/>
    <p:sldId id="603" r:id="rId4"/>
    <p:sldId id="601" r:id="rId5"/>
    <p:sldId id="560" r:id="rId6"/>
    <p:sldId id="605" r:id="rId7"/>
    <p:sldId id="611" r:id="rId8"/>
    <p:sldId id="585" r:id="rId9"/>
    <p:sldId id="607" r:id="rId10"/>
    <p:sldId id="595" r:id="rId11"/>
    <p:sldId id="614" r:id="rId12"/>
    <p:sldId id="606" r:id="rId13"/>
    <p:sldId id="608" r:id="rId14"/>
    <p:sldId id="592" r:id="rId15"/>
    <p:sldId id="5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2" roundtripDataSignature="AMtx7mi2H5QSEJhoAW8C5nLP2/5PGNlu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BD5"/>
    <a:srgbClr val="A66BD3"/>
    <a:srgbClr val="AE8EE2"/>
    <a:srgbClr val="A994DC"/>
    <a:srgbClr val="BD92DE"/>
    <a:srgbClr val="BF9FFF"/>
    <a:srgbClr val="9966FF"/>
    <a:srgbClr val="5DB9BF"/>
    <a:srgbClr val="66C9CE"/>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6FA2A-AAD7-4958-8327-2F3AB6EFA4DB}" v="32" dt="2023-06-07T11:29:01.714"/>
  </p1510:revLst>
</p1510:revInfo>
</file>

<file path=ppt/tableStyles.xml><?xml version="1.0" encoding="utf-8"?>
<a:tblStyleLst xmlns:a="http://schemas.openxmlformats.org/drawingml/2006/main" def="{8EFB1490-06CC-4AED-9057-5D28BDEDD20A}">
  <a:tblStyle styleId="{8EFB1490-06CC-4AED-9057-5D28BDEDD20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7"/>
    <p:restoredTop sz="55196" autoAdjust="0"/>
  </p:normalViewPr>
  <p:slideViewPr>
    <p:cSldViewPr snapToGrid="0">
      <p:cViewPr varScale="1">
        <p:scale>
          <a:sx n="37" d="100"/>
          <a:sy n="37" d="100"/>
        </p:scale>
        <p:origin x="1536" y="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12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124"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2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27" Type="http://schemas.microsoft.com/office/2015/10/relationships/revisionInfo" Target="revisionInfo.xml"/><Relationship Id="rId10" Type="http://schemas.openxmlformats.org/officeDocument/2006/relationships/slide" Target="slides/slide9.xml"/><Relationship Id="rId12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12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Parents Plus Parenting When Separated </a:t>
            </a:r>
          </a:p>
          <a:p>
            <a:pPr>
              <a:defRPr/>
            </a:pPr>
            <a:r>
              <a:rPr lang="en-GB" sz="1600" b="1" dirty="0"/>
              <a:t>(2020 Pilot F2F) </a:t>
            </a:r>
          </a:p>
          <a:p>
            <a:pPr>
              <a:defRPr/>
            </a:pPr>
            <a:r>
              <a:rPr lang="en-GB" sz="1600" b="1" dirty="0"/>
              <a:t>Goal Based Outcomes - Whole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Start</c:v>
                </c:pt>
              </c:strCache>
            </c:strRef>
          </c:tx>
          <c:spPr>
            <a:solidFill>
              <a:schemeClr val="accent2">
                <a:tint val="77000"/>
              </a:schemeClr>
            </a:solidFill>
            <a:ln>
              <a:noFill/>
            </a:ln>
            <a:effectLst/>
          </c:spPr>
          <c:invertIfNegative val="0"/>
          <c:cat>
            <c:strRef>
              <c:f>Sheet1!$A$2:$A$4</c:f>
              <c:strCache>
                <c:ptCount val="3"/>
                <c:pt idx="0">
                  <c:v>Goal for Self</c:v>
                </c:pt>
                <c:pt idx="1">
                  <c:v>Goal for  Child</c:v>
                </c:pt>
                <c:pt idx="2">
                  <c:v>Goal for  Relationship with Other Parent</c:v>
                </c:pt>
              </c:strCache>
            </c:strRef>
          </c:cat>
          <c:val>
            <c:numRef>
              <c:f>Sheet1!$B$2:$B$4</c:f>
              <c:numCache>
                <c:formatCode>General</c:formatCode>
                <c:ptCount val="3"/>
                <c:pt idx="0">
                  <c:v>2</c:v>
                </c:pt>
                <c:pt idx="1">
                  <c:v>2</c:v>
                </c:pt>
                <c:pt idx="2">
                  <c:v>2</c:v>
                </c:pt>
              </c:numCache>
            </c:numRef>
          </c:val>
          <c:extLst>
            <c:ext xmlns:c16="http://schemas.microsoft.com/office/drawing/2014/chart" uri="{C3380CC4-5D6E-409C-BE32-E72D297353CC}">
              <c16:uniqueId val="{00000000-D801-45E7-AF90-E14965EC44D6}"/>
            </c:ext>
          </c:extLst>
        </c:ser>
        <c:ser>
          <c:idx val="1"/>
          <c:order val="1"/>
          <c:tx>
            <c:strRef>
              <c:f>Sheet1!$C$1</c:f>
              <c:strCache>
                <c:ptCount val="1"/>
                <c:pt idx="0">
                  <c:v>End</c:v>
                </c:pt>
              </c:strCache>
            </c:strRef>
          </c:tx>
          <c:spPr>
            <a:solidFill>
              <a:schemeClr val="accent2">
                <a:shade val="76000"/>
              </a:schemeClr>
            </a:solidFill>
            <a:ln>
              <a:noFill/>
            </a:ln>
            <a:effectLst/>
          </c:spPr>
          <c:invertIfNegative val="0"/>
          <c:cat>
            <c:strRef>
              <c:f>Sheet1!$A$2:$A$4</c:f>
              <c:strCache>
                <c:ptCount val="3"/>
                <c:pt idx="0">
                  <c:v>Goal for Self</c:v>
                </c:pt>
                <c:pt idx="1">
                  <c:v>Goal for  Child</c:v>
                </c:pt>
                <c:pt idx="2">
                  <c:v>Goal for  Relationship with Other Parent</c:v>
                </c:pt>
              </c:strCache>
            </c:strRef>
          </c:cat>
          <c:val>
            <c:numRef>
              <c:f>Sheet1!$C$2:$C$4</c:f>
              <c:numCache>
                <c:formatCode>General</c:formatCode>
                <c:ptCount val="3"/>
                <c:pt idx="0">
                  <c:v>7</c:v>
                </c:pt>
                <c:pt idx="1">
                  <c:v>6</c:v>
                </c:pt>
                <c:pt idx="2">
                  <c:v>5</c:v>
                </c:pt>
              </c:numCache>
            </c:numRef>
          </c:val>
          <c:extLst>
            <c:ext xmlns:c16="http://schemas.microsoft.com/office/drawing/2014/chart" uri="{C3380CC4-5D6E-409C-BE32-E72D297353CC}">
              <c16:uniqueId val="{00000001-D801-45E7-AF90-E14965EC44D6}"/>
            </c:ext>
          </c:extLst>
        </c:ser>
        <c:dLbls>
          <c:showLegendKey val="0"/>
          <c:showVal val="0"/>
          <c:showCatName val="0"/>
          <c:showSerName val="0"/>
          <c:showPercent val="0"/>
          <c:showBubbleSize val="0"/>
        </c:dLbls>
        <c:gapWidth val="219"/>
        <c:overlap val="-27"/>
        <c:axId val="845892280"/>
        <c:axId val="845890640"/>
      </c:barChart>
      <c:catAx>
        <c:axId val="845892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Averaged GBO for</a:t>
                </a:r>
                <a:r>
                  <a:rPr lang="en-GB" baseline="0"/>
                  <a:t> Pilot Group  (</a:t>
                </a:r>
                <a:r>
                  <a:rPr lang="en-GB"/>
                  <a:t>Face</a:t>
                </a:r>
                <a:r>
                  <a:rPr lang="en-GB" baseline="0"/>
                  <a:t> to Face Evening)</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890640"/>
        <c:crosses val="autoZero"/>
        <c:auto val="1"/>
        <c:lblAlgn val="ctr"/>
        <c:lblOffset val="100"/>
        <c:noMultiLvlLbl val="0"/>
      </c:catAx>
      <c:valAx>
        <c:axId val="84589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GBO Scale - 0-10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5892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t>Parents Plus Parenting When Separated </a:t>
            </a:r>
          </a:p>
          <a:p>
            <a:pPr>
              <a:defRPr/>
            </a:pPr>
            <a:r>
              <a:rPr lang="en-GB" sz="1600" b="1" dirty="0"/>
              <a:t>(2021 Zoom)</a:t>
            </a:r>
          </a:p>
          <a:p>
            <a:pPr>
              <a:defRPr/>
            </a:pPr>
            <a:r>
              <a:rPr lang="en-GB" sz="1600" b="1" dirty="0"/>
              <a:t>Goal Based Outcomes -</a:t>
            </a:r>
            <a:r>
              <a:rPr lang="en-GB" sz="1600" b="1" baseline="0" dirty="0"/>
              <a:t> </a:t>
            </a:r>
            <a:r>
              <a:rPr lang="en-GB" sz="1600" b="1" dirty="0"/>
              <a:t>Whole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Start</c:v>
                </c:pt>
              </c:strCache>
            </c:strRef>
          </c:tx>
          <c:spPr>
            <a:solidFill>
              <a:schemeClr val="accent5">
                <a:tint val="77000"/>
              </a:schemeClr>
            </a:solidFill>
            <a:ln>
              <a:noFill/>
            </a:ln>
            <a:effectLst/>
          </c:spPr>
          <c:invertIfNegative val="0"/>
          <c:cat>
            <c:strRef>
              <c:f>Sheet1!$A$2:$A$4</c:f>
              <c:strCache>
                <c:ptCount val="3"/>
                <c:pt idx="0">
                  <c:v>Goal for Self</c:v>
                </c:pt>
                <c:pt idx="1">
                  <c:v>Goal for Child</c:v>
                </c:pt>
                <c:pt idx="2">
                  <c:v>Goal for Relationship with Other Parent</c:v>
                </c:pt>
              </c:strCache>
            </c:strRef>
          </c:cat>
          <c:val>
            <c:numRef>
              <c:f>Sheet1!$B$2:$B$4</c:f>
              <c:numCache>
                <c:formatCode>General</c:formatCode>
                <c:ptCount val="3"/>
                <c:pt idx="0">
                  <c:v>2</c:v>
                </c:pt>
                <c:pt idx="1">
                  <c:v>3</c:v>
                </c:pt>
                <c:pt idx="2">
                  <c:v>2</c:v>
                </c:pt>
              </c:numCache>
            </c:numRef>
          </c:val>
          <c:extLst>
            <c:ext xmlns:c16="http://schemas.microsoft.com/office/drawing/2014/chart" uri="{C3380CC4-5D6E-409C-BE32-E72D297353CC}">
              <c16:uniqueId val="{00000000-2BAD-45EA-8E35-975CAA5FC3D4}"/>
            </c:ext>
          </c:extLst>
        </c:ser>
        <c:ser>
          <c:idx val="1"/>
          <c:order val="1"/>
          <c:tx>
            <c:strRef>
              <c:f>Sheet1!$C$1</c:f>
              <c:strCache>
                <c:ptCount val="1"/>
                <c:pt idx="0">
                  <c:v>End</c:v>
                </c:pt>
              </c:strCache>
            </c:strRef>
          </c:tx>
          <c:spPr>
            <a:solidFill>
              <a:schemeClr val="accent5">
                <a:shade val="76000"/>
              </a:schemeClr>
            </a:solidFill>
            <a:ln>
              <a:noFill/>
            </a:ln>
            <a:effectLst/>
          </c:spPr>
          <c:invertIfNegative val="0"/>
          <c:cat>
            <c:strRef>
              <c:f>Sheet1!$A$2:$A$4</c:f>
              <c:strCache>
                <c:ptCount val="3"/>
                <c:pt idx="0">
                  <c:v>Goal for Self</c:v>
                </c:pt>
                <c:pt idx="1">
                  <c:v>Goal for Child</c:v>
                </c:pt>
                <c:pt idx="2">
                  <c:v>Goal for Relationship with Other Parent</c:v>
                </c:pt>
              </c:strCache>
            </c:strRef>
          </c:cat>
          <c:val>
            <c:numRef>
              <c:f>Sheet1!$C$2:$C$4</c:f>
              <c:numCache>
                <c:formatCode>General</c:formatCode>
                <c:ptCount val="3"/>
                <c:pt idx="0">
                  <c:v>7</c:v>
                </c:pt>
                <c:pt idx="1">
                  <c:v>7</c:v>
                </c:pt>
                <c:pt idx="2">
                  <c:v>6</c:v>
                </c:pt>
              </c:numCache>
            </c:numRef>
          </c:val>
          <c:extLst>
            <c:ext xmlns:c16="http://schemas.microsoft.com/office/drawing/2014/chart" uri="{C3380CC4-5D6E-409C-BE32-E72D297353CC}">
              <c16:uniqueId val="{00000001-2BAD-45EA-8E35-975CAA5FC3D4}"/>
            </c:ext>
          </c:extLst>
        </c:ser>
        <c:dLbls>
          <c:showLegendKey val="0"/>
          <c:showVal val="0"/>
          <c:showCatName val="0"/>
          <c:showSerName val="0"/>
          <c:showPercent val="0"/>
          <c:showBubbleSize val="0"/>
        </c:dLbls>
        <c:gapWidth val="219"/>
        <c:overlap val="-27"/>
        <c:axId val="1019496248"/>
        <c:axId val="1019498216"/>
      </c:barChart>
      <c:catAx>
        <c:axId val="1019496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Averaged GBO for Group (Evening</a:t>
                </a:r>
                <a:r>
                  <a:rPr lang="en-GB" baseline="0"/>
                  <a:t> </a:t>
                </a:r>
                <a:r>
                  <a:rPr lang="en-GB"/>
                  <a:t>Zoom)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498216"/>
        <c:crosses val="autoZero"/>
        <c:auto val="1"/>
        <c:lblAlgn val="ctr"/>
        <c:lblOffset val="100"/>
        <c:noMultiLvlLbl val="0"/>
      </c:catAx>
      <c:valAx>
        <c:axId val="101949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GBO Scale - 0-10</a:t>
                </a:r>
              </a:p>
            </c:rich>
          </c:tx>
          <c:layout>
            <c:manualLayout>
              <c:xMode val="edge"/>
              <c:yMode val="edge"/>
              <c:x val="4.5022928014719306E-2"/>
              <c:y val="0.3599810022444432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496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t>Parents</a:t>
            </a:r>
            <a:r>
              <a:rPr lang="en-GB" sz="1600" b="1" baseline="0"/>
              <a:t> Plus </a:t>
            </a:r>
            <a:r>
              <a:rPr lang="en-GB" sz="1600" b="1"/>
              <a:t>Parenting When Separated (2022)</a:t>
            </a:r>
          </a:p>
          <a:p>
            <a:pPr>
              <a:defRPr/>
            </a:pPr>
            <a:r>
              <a:rPr lang="en-GB" sz="1600" b="1"/>
              <a:t>Goal Based Outcomes - Residential Parents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Start</c:v>
                </c:pt>
              </c:strCache>
            </c:strRef>
          </c:tx>
          <c:spPr>
            <a:solidFill>
              <a:schemeClr val="accent6">
                <a:tint val="77000"/>
              </a:schemeClr>
            </a:solidFill>
            <a:ln>
              <a:noFill/>
            </a:ln>
            <a:effectLst/>
          </c:spPr>
          <c:invertIfNegative val="0"/>
          <c:cat>
            <c:strRef>
              <c:f>Sheet1!$A$2:$A$4</c:f>
              <c:strCache>
                <c:ptCount val="3"/>
                <c:pt idx="0">
                  <c:v>Goal for Self</c:v>
                </c:pt>
                <c:pt idx="1">
                  <c:v>Goal for Child</c:v>
                </c:pt>
                <c:pt idx="2">
                  <c:v>Goal for Relationship with Other Parent</c:v>
                </c:pt>
              </c:strCache>
            </c:strRef>
          </c:cat>
          <c:val>
            <c:numRef>
              <c:f>Sheet1!$B$2:$B$4</c:f>
              <c:numCache>
                <c:formatCode>General</c:formatCode>
                <c:ptCount val="3"/>
                <c:pt idx="0">
                  <c:v>3</c:v>
                </c:pt>
                <c:pt idx="1">
                  <c:v>2</c:v>
                </c:pt>
                <c:pt idx="2">
                  <c:v>2</c:v>
                </c:pt>
              </c:numCache>
            </c:numRef>
          </c:val>
          <c:extLst>
            <c:ext xmlns:c16="http://schemas.microsoft.com/office/drawing/2014/chart" uri="{C3380CC4-5D6E-409C-BE32-E72D297353CC}">
              <c16:uniqueId val="{00000000-3C29-457F-A17A-AD268CF5FDC3}"/>
            </c:ext>
          </c:extLst>
        </c:ser>
        <c:ser>
          <c:idx val="1"/>
          <c:order val="1"/>
          <c:tx>
            <c:strRef>
              <c:f>Sheet1!$C$1</c:f>
              <c:strCache>
                <c:ptCount val="1"/>
                <c:pt idx="0">
                  <c:v>End</c:v>
                </c:pt>
              </c:strCache>
            </c:strRef>
          </c:tx>
          <c:spPr>
            <a:solidFill>
              <a:schemeClr val="accent6">
                <a:shade val="76000"/>
              </a:schemeClr>
            </a:solidFill>
            <a:ln>
              <a:noFill/>
            </a:ln>
            <a:effectLst/>
          </c:spPr>
          <c:invertIfNegative val="0"/>
          <c:cat>
            <c:strRef>
              <c:f>Sheet1!$A$2:$A$4</c:f>
              <c:strCache>
                <c:ptCount val="3"/>
                <c:pt idx="0">
                  <c:v>Goal for Self</c:v>
                </c:pt>
                <c:pt idx="1">
                  <c:v>Goal for Child</c:v>
                </c:pt>
                <c:pt idx="2">
                  <c:v>Goal for Relationship with Other Parent</c:v>
                </c:pt>
              </c:strCache>
            </c:strRef>
          </c:cat>
          <c:val>
            <c:numRef>
              <c:f>Sheet1!$C$2:$C$4</c:f>
              <c:numCache>
                <c:formatCode>General</c:formatCode>
                <c:ptCount val="3"/>
                <c:pt idx="0">
                  <c:v>7</c:v>
                </c:pt>
                <c:pt idx="1">
                  <c:v>7</c:v>
                </c:pt>
                <c:pt idx="2">
                  <c:v>6</c:v>
                </c:pt>
              </c:numCache>
            </c:numRef>
          </c:val>
          <c:extLst>
            <c:ext xmlns:c16="http://schemas.microsoft.com/office/drawing/2014/chart" uri="{C3380CC4-5D6E-409C-BE32-E72D297353CC}">
              <c16:uniqueId val="{00000001-3C29-457F-A17A-AD268CF5FDC3}"/>
            </c:ext>
          </c:extLst>
        </c:ser>
        <c:dLbls>
          <c:showLegendKey val="0"/>
          <c:showVal val="0"/>
          <c:showCatName val="0"/>
          <c:showSerName val="0"/>
          <c:showPercent val="0"/>
          <c:showBubbleSize val="0"/>
        </c:dLbls>
        <c:gapWidth val="219"/>
        <c:overlap val="-27"/>
        <c:axId val="964235096"/>
        <c:axId val="964237720"/>
      </c:barChart>
      <c:catAx>
        <c:axId val="964235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Averaged GBO for 2 x Groups (Day time and Evening Zoom)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237720"/>
        <c:crosses val="autoZero"/>
        <c:auto val="1"/>
        <c:lblAlgn val="ctr"/>
        <c:lblOffset val="100"/>
        <c:noMultiLvlLbl val="0"/>
      </c:catAx>
      <c:valAx>
        <c:axId val="964237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GBO Scale - 0-10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23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t>Parents Plus Parenting When Separated (2022)</a:t>
            </a:r>
          </a:p>
          <a:p>
            <a:pPr>
              <a:defRPr/>
            </a:pPr>
            <a:r>
              <a:rPr lang="en-GB" sz="1600" b="1"/>
              <a:t>Goal Based Outcomes - Non-Residential Parents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Start</c:v>
                </c:pt>
              </c:strCache>
            </c:strRef>
          </c:tx>
          <c:spPr>
            <a:solidFill>
              <a:schemeClr val="accent1">
                <a:tint val="77000"/>
              </a:schemeClr>
            </a:solidFill>
            <a:ln>
              <a:noFill/>
            </a:ln>
            <a:effectLst/>
          </c:spPr>
          <c:invertIfNegative val="0"/>
          <c:cat>
            <c:strRef>
              <c:f>Sheet1!$A$2:$A$4</c:f>
              <c:strCache>
                <c:ptCount val="3"/>
                <c:pt idx="0">
                  <c:v>Goal for Self </c:v>
                </c:pt>
                <c:pt idx="1">
                  <c:v>Goal for Child</c:v>
                </c:pt>
                <c:pt idx="2">
                  <c:v>Goal for Relationship with the Other Parent</c:v>
                </c:pt>
              </c:strCache>
            </c:strRef>
          </c:cat>
          <c:val>
            <c:numRef>
              <c:f>Sheet1!$B$2:$B$4</c:f>
              <c:numCache>
                <c:formatCode>General</c:formatCode>
                <c:ptCount val="3"/>
                <c:pt idx="0">
                  <c:v>4</c:v>
                </c:pt>
                <c:pt idx="1">
                  <c:v>4</c:v>
                </c:pt>
                <c:pt idx="2">
                  <c:v>3</c:v>
                </c:pt>
              </c:numCache>
            </c:numRef>
          </c:val>
          <c:extLst>
            <c:ext xmlns:c16="http://schemas.microsoft.com/office/drawing/2014/chart" uri="{C3380CC4-5D6E-409C-BE32-E72D297353CC}">
              <c16:uniqueId val="{00000000-A089-4D41-9E94-6B76FED2A25D}"/>
            </c:ext>
          </c:extLst>
        </c:ser>
        <c:ser>
          <c:idx val="1"/>
          <c:order val="1"/>
          <c:tx>
            <c:strRef>
              <c:f>Sheet1!$C$1</c:f>
              <c:strCache>
                <c:ptCount val="1"/>
                <c:pt idx="0">
                  <c:v>End</c:v>
                </c:pt>
              </c:strCache>
            </c:strRef>
          </c:tx>
          <c:spPr>
            <a:solidFill>
              <a:schemeClr val="accent1">
                <a:shade val="76000"/>
              </a:schemeClr>
            </a:solidFill>
            <a:ln>
              <a:noFill/>
            </a:ln>
            <a:effectLst/>
          </c:spPr>
          <c:invertIfNegative val="0"/>
          <c:cat>
            <c:strRef>
              <c:f>Sheet1!$A$2:$A$4</c:f>
              <c:strCache>
                <c:ptCount val="3"/>
                <c:pt idx="0">
                  <c:v>Goal for Self </c:v>
                </c:pt>
                <c:pt idx="1">
                  <c:v>Goal for Child</c:v>
                </c:pt>
                <c:pt idx="2">
                  <c:v>Goal for Relationship with the Other Parent</c:v>
                </c:pt>
              </c:strCache>
            </c:strRef>
          </c:cat>
          <c:val>
            <c:numRef>
              <c:f>Sheet1!$C$2:$C$4</c:f>
              <c:numCache>
                <c:formatCode>General</c:formatCode>
                <c:ptCount val="3"/>
                <c:pt idx="0">
                  <c:v>8</c:v>
                </c:pt>
                <c:pt idx="1">
                  <c:v>8</c:v>
                </c:pt>
                <c:pt idx="2">
                  <c:v>7</c:v>
                </c:pt>
              </c:numCache>
            </c:numRef>
          </c:val>
          <c:extLst>
            <c:ext xmlns:c16="http://schemas.microsoft.com/office/drawing/2014/chart" uri="{C3380CC4-5D6E-409C-BE32-E72D297353CC}">
              <c16:uniqueId val="{00000001-A089-4D41-9E94-6B76FED2A25D}"/>
            </c:ext>
          </c:extLst>
        </c:ser>
        <c:dLbls>
          <c:showLegendKey val="0"/>
          <c:showVal val="0"/>
          <c:showCatName val="0"/>
          <c:showSerName val="0"/>
          <c:showPercent val="0"/>
          <c:showBubbleSize val="0"/>
        </c:dLbls>
        <c:gapWidth val="219"/>
        <c:overlap val="-27"/>
        <c:axId val="872688736"/>
        <c:axId val="872687424"/>
      </c:barChart>
      <c:catAx>
        <c:axId val="872688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Averaged GBO for 2 x Groups -(Daytime and Evening</a:t>
                </a:r>
                <a:r>
                  <a:rPr lang="en-GB" baseline="0"/>
                  <a:t> </a:t>
                </a:r>
                <a:r>
                  <a:rPr lang="en-GB"/>
                  <a:t>Zoom)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687424"/>
        <c:crosses val="autoZero"/>
        <c:auto val="1"/>
        <c:lblAlgn val="ctr"/>
        <c:lblOffset val="100"/>
        <c:noMultiLvlLbl val="0"/>
      </c:catAx>
      <c:valAx>
        <c:axId val="872687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GBO Scale - 0-10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68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GB" sz="1800" dirty="0"/>
              <a:t>Parents Plus Parenting When Separated (2022)</a:t>
            </a:r>
          </a:p>
          <a:p>
            <a:pPr>
              <a:defRPr/>
            </a:pPr>
            <a:r>
              <a:rPr lang="en-GB" sz="1800" dirty="0"/>
              <a:t>Strengths and Difficulties Questionnaire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Residential - Start</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Emotional</c:v>
                </c:pt>
                <c:pt idx="1">
                  <c:v>Behavioural</c:v>
                </c:pt>
                <c:pt idx="2">
                  <c:v>Hyperactivity</c:v>
                </c:pt>
                <c:pt idx="3">
                  <c:v>Peer</c:v>
                </c:pt>
                <c:pt idx="4">
                  <c:v>Pro-Social</c:v>
                </c:pt>
                <c:pt idx="5">
                  <c:v>Total</c:v>
                </c:pt>
              </c:strCache>
            </c:strRef>
          </c:cat>
          <c:val>
            <c:numRef>
              <c:f>Sheet1!$B$2:$B$7</c:f>
              <c:numCache>
                <c:formatCode>General</c:formatCode>
                <c:ptCount val="6"/>
                <c:pt idx="0">
                  <c:v>5</c:v>
                </c:pt>
                <c:pt idx="1">
                  <c:v>4</c:v>
                </c:pt>
                <c:pt idx="2">
                  <c:v>6</c:v>
                </c:pt>
                <c:pt idx="3">
                  <c:v>3</c:v>
                </c:pt>
                <c:pt idx="4">
                  <c:v>6</c:v>
                </c:pt>
                <c:pt idx="5">
                  <c:v>19</c:v>
                </c:pt>
              </c:numCache>
            </c:numRef>
          </c:val>
          <c:extLst>
            <c:ext xmlns:c16="http://schemas.microsoft.com/office/drawing/2014/chart" uri="{C3380CC4-5D6E-409C-BE32-E72D297353CC}">
              <c16:uniqueId val="{00000000-2578-4888-8AEB-8F02E523A436}"/>
            </c:ext>
          </c:extLst>
        </c:ser>
        <c:ser>
          <c:idx val="1"/>
          <c:order val="1"/>
          <c:tx>
            <c:strRef>
              <c:f>Sheet1!$C$1</c:f>
              <c:strCache>
                <c:ptCount val="1"/>
                <c:pt idx="0">
                  <c:v>Residential - End</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Emotional</c:v>
                </c:pt>
                <c:pt idx="1">
                  <c:v>Behavioural</c:v>
                </c:pt>
                <c:pt idx="2">
                  <c:v>Hyperactivity</c:v>
                </c:pt>
                <c:pt idx="3">
                  <c:v>Peer</c:v>
                </c:pt>
                <c:pt idx="4">
                  <c:v>Pro-Social</c:v>
                </c:pt>
                <c:pt idx="5">
                  <c:v>Total</c:v>
                </c:pt>
              </c:strCache>
            </c:strRef>
          </c:cat>
          <c:val>
            <c:numRef>
              <c:f>Sheet1!$C$2:$C$7</c:f>
              <c:numCache>
                <c:formatCode>General</c:formatCode>
                <c:ptCount val="6"/>
                <c:pt idx="0">
                  <c:v>4</c:v>
                </c:pt>
                <c:pt idx="1">
                  <c:v>2</c:v>
                </c:pt>
                <c:pt idx="2">
                  <c:v>4</c:v>
                </c:pt>
                <c:pt idx="3">
                  <c:v>3</c:v>
                </c:pt>
                <c:pt idx="4">
                  <c:v>6</c:v>
                </c:pt>
                <c:pt idx="5">
                  <c:v>14</c:v>
                </c:pt>
              </c:numCache>
            </c:numRef>
          </c:val>
          <c:extLst>
            <c:ext xmlns:c16="http://schemas.microsoft.com/office/drawing/2014/chart" uri="{C3380CC4-5D6E-409C-BE32-E72D297353CC}">
              <c16:uniqueId val="{00000001-2578-4888-8AEB-8F02E523A436}"/>
            </c:ext>
          </c:extLst>
        </c:ser>
        <c:ser>
          <c:idx val="2"/>
          <c:order val="2"/>
          <c:tx>
            <c:strRef>
              <c:f>Sheet1!$D$1</c:f>
              <c:strCache>
                <c:ptCount val="1"/>
                <c:pt idx="0">
                  <c:v>Non-Residential - Start</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Emotional</c:v>
                </c:pt>
                <c:pt idx="1">
                  <c:v>Behavioural</c:v>
                </c:pt>
                <c:pt idx="2">
                  <c:v>Hyperactivity</c:v>
                </c:pt>
                <c:pt idx="3">
                  <c:v>Peer</c:v>
                </c:pt>
                <c:pt idx="4">
                  <c:v>Pro-Social</c:v>
                </c:pt>
                <c:pt idx="5">
                  <c:v>Total</c:v>
                </c:pt>
              </c:strCache>
            </c:strRef>
          </c:cat>
          <c:val>
            <c:numRef>
              <c:f>Sheet1!$D$2:$D$7</c:f>
              <c:numCache>
                <c:formatCode>General</c:formatCode>
                <c:ptCount val="6"/>
                <c:pt idx="0">
                  <c:v>6</c:v>
                </c:pt>
                <c:pt idx="1">
                  <c:v>3</c:v>
                </c:pt>
                <c:pt idx="2">
                  <c:v>6</c:v>
                </c:pt>
                <c:pt idx="3">
                  <c:v>4</c:v>
                </c:pt>
                <c:pt idx="4">
                  <c:v>8</c:v>
                </c:pt>
                <c:pt idx="5">
                  <c:v>19</c:v>
                </c:pt>
              </c:numCache>
            </c:numRef>
          </c:val>
          <c:extLst>
            <c:ext xmlns:c16="http://schemas.microsoft.com/office/drawing/2014/chart" uri="{C3380CC4-5D6E-409C-BE32-E72D297353CC}">
              <c16:uniqueId val="{00000002-2578-4888-8AEB-8F02E523A436}"/>
            </c:ext>
          </c:extLst>
        </c:ser>
        <c:ser>
          <c:idx val="3"/>
          <c:order val="3"/>
          <c:tx>
            <c:strRef>
              <c:f>Sheet1!$E$1</c:f>
              <c:strCache>
                <c:ptCount val="1"/>
                <c:pt idx="0">
                  <c:v>Non-Residential - End</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Emotional</c:v>
                </c:pt>
                <c:pt idx="1">
                  <c:v>Behavioural</c:v>
                </c:pt>
                <c:pt idx="2">
                  <c:v>Hyperactivity</c:v>
                </c:pt>
                <c:pt idx="3">
                  <c:v>Peer</c:v>
                </c:pt>
                <c:pt idx="4">
                  <c:v>Pro-Social</c:v>
                </c:pt>
                <c:pt idx="5">
                  <c:v>Total</c:v>
                </c:pt>
              </c:strCache>
            </c:strRef>
          </c:cat>
          <c:val>
            <c:numRef>
              <c:f>Sheet1!$E$2:$E$7</c:f>
              <c:numCache>
                <c:formatCode>General</c:formatCode>
                <c:ptCount val="6"/>
                <c:pt idx="0">
                  <c:v>5</c:v>
                </c:pt>
                <c:pt idx="1">
                  <c:v>3</c:v>
                </c:pt>
                <c:pt idx="2">
                  <c:v>6</c:v>
                </c:pt>
                <c:pt idx="3">
                  <c:v>3</c:v>
                </c:pt>
                <c:pt idx="4">
                  <c:v>6</c:v>
                </c:pt>
                <c:pt idx="5">
                  <c:v>17</c:v>
                </c:pt>
              </c:numCache>
            </c:numRef>
          </c:val>
          <c:extLst>
            <c:ext xmlns:c16="http://schemas.microsoft.com/office/drawing/2014/chart" uri="{C3380CC4-5D6E-409C-BE32-E72D297353CC}">
              <c16:uniqueId val="{00000003-2578-4888-8AEB-8F02E523A436}"/>
            </c:ext>
          </c:extLst>
        </c:ser>
        <c:dLbls>
          <c:dLblPos val="outEnd"/>
          <c:showLegendKey val="0"/>
          <c:showVal val="1"/>
          <c:showCatName val="0"/>
          <c:showSerName val="0"/>
          <c:showPercent val="0"/>
          <c:showBubbleSize val="0"/>
        </c:dLbls>
        <c:gapWidth val="444"/>
        <c:overlap val="-90"/>
        <c:axId val="1173315008"/>
        <c:axId val="1173320584"/>
      </c:barChart>
      <c:catAx>
        <c:axId val="1173315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a:t>Averaged Outcomes for 2 x Groups - Daytime and Evening Zoom</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173320584"/>
        <c:crosses val="autoZero"/>
        <c:auto val="1"/>
        <c:lblAlgn val="ctr"/>
        <c:lblOffset val="100"/>
        <c:noMultiLvlLbl val="0"/>
      </c:catAx>
      <c:valAx>
        <c:axId val="1173320584"/>
        <c:scaling>
          <c:orientation val="minMax"/>
        </c:scaling>
        <c:delete val="1"/>
        <c:axPos val="l"/>
        <c:numFmt formatCode="General" sourceLinked="1"/>
        <c:majorTickMark val="none"/>
        <c:minorTickMark val="none"/>
        <c:tickLblPos val="nextTo"/>
        <c:crossAx val="11733150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E9BF6-CA4C-48C5-90C0-9FCB07D7F57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B29DB32-A7F2-471C-84BB-BE7D2DD0C067}">
      <dgm:prSet/>
      <dgm:spPr/>
      <dgm:t>
        <a:bodyPr/>
        <a:lstStyle/>
        <a:p>
          <a:r>
            <a:rPr lang="en-GB" dirty="0"/>
            <a:t>Bristol Families in Focus (</a:t>
          </a:r>
          <a:r>
            <a:rPr lang="en-GB" dirty="0" err="1"/>
            <a:t>FiF</a:t>
          </a:r>
          <a:r>
            <a:rPr lang="en-GB" dirty="0"/>
            <a:t>) support children and families whose needs require a multiagency response due to their complexity or significance</a:t>
          </a:r>
          <a:endParaRPr lang="en-US" dirty="0"/>
        </a:p>
      </dgm:t>
    </dgm:pt>
    <dgm:pt modelId="{5F49D40D-B688-49D0-A17F-6ED4A7837B78}" type="parTrans" cxnId="{889EE730-47C2-4D2B-88CD-0187BBF4F5D8}">
      <dgm:prSet/>
      <dgm:spPr/>
      <dgm:t>
        <a:bodyPr/>
        <a:lstStyle/>
        <a:p>
          <a:endParaRPr lang="en-US"/>
        </a:p>
      </dgm:t>
    </dgm:pt>
    <dgm:pt modelId="{20A14295-577B-4060-86D8-46D934B343DA}" type="sibTrans" cxnId="{889EE730-47C2-4D2B-88CD-0187BBF4F5D8}">
      <dgm:prSet/>
      <dgm:spPr/>
      <dgm:t>
        <a:bodyPr/>
        <a:lstStyle/>
        <a:p>
          <a:endParaRPr lang="en-US"/>
        </a:p>
      </dgm:t>
    </dgm:pt>
    <dgm:pt modelId="{73CEF4FF-8B39-4D18-80D1-842721FAB392}">
      <dgm:prSet/>
      <dgm:spPr/>
      <dgm:t>
        <a:bodyPr/>
        <a:lstStyle/>
        <a:p>
          <a:r>
            <a:rPr lang="en-GB" dirty="0"/>
            <a:t>3 </a:t>
          </a:r>
          <a:r>
            <a:rPr lang="en-GB" dirty="0" err="1"/>
            <a:t>FiF</a:t>
          </a:r>
          <a:r>
            <a:rPr lang="en-GB" dirty="0"/>
            <a:t> Parenting Supervisors and 11 </a:t>
          </a:r>
          <a:r>
            <a:rPr lang="en-GB" dirty="0" err="1"/>
            <a:t>FiF</a:t>
          </a:r>
          <a:r>
            <a:rPr lang="en-GB" dirty="0"/>
            <a:t> Parenting Specialists deliver a city-wide service through each of the 3 area-based </a:t>
          </a:r>
          <a:r>
            <a:rPr lang="en-GB" dirty="0" err="1"/>
            <a:t>FiF</a:t>
          </a:r>
          <a:r>
            <a:rPr lang="en-GB" dirty="0"/>
            <a:t> Teams </a:t>
          </a:r>
          <a:endParaRPr lang="en-US" dirty="0"/>
        </a:p>
      </dgm:t>
    </dgm:pt>
    <dgm:pt modelId="{E48ACE2B-3E54-424E-9138-408338BB9963}" type="parTrans" cxnId="{DCF9F349-40D3-4E8C-ABDC-91705ED468F1}">
      <dgm:prSet/>
      <dgm:spPr/>
      <dgm:t>
        <a:bodyPr/>
        <a:lstStyle/>
        <a:p>
          <a:endParaRPr lang="en-US"/>
        </a:p>
      </dgm:t>
    </dgm:pt>
    <dgm:pt modelId="{73F4B1C6-C2D1-4B36-B7A9-635290E0E129}" type="sibTrans" cxnId="{DCF9F349-40D3-4E8C-ABDC-91705ED468F1}">
      <dgm:prSet/>
      <dgm:spPr/>
      <dgm:t>
        <a:bodyPr/>
        <a:lstStyle/>
        <a:p>
          <a:endParaRPr lang="en-US"/>
        </a:p>
      </dgm:t>
    </dgm:pt>
    <dgm:pt modelId="{10C8196F-6517-4394-AEE7-5DEFCBB49608}">
      <dgm:prSet/>
      <dgm:spPr/>
      <dgm:t>
        <a:bodyPr/>
        <a:lstStyle/>
        <a:p>
          <a:r>
            <a:rPr lang="en-GB" dirty="0"/>
            <a:t>All are trained through the Improving Access to Psychological Therapies programme (CYP-IAPT)  </a:t>
          </a:r>
          <a:endParaRPr lang="en-US" dirty="0"/>
        </a:p>
      </dgm:t>
    </dgm:pt>
    <dgm:pt modelId="{1E0D2D26-F298-4CC4-BF46-E4B600E76725}" type="parTrans" cxnId="{A4FA859E-72CD-42E9-B0CD-6B75B3843834}">
      <dgm:prSet/>
      <dgm:spPr/>
      <dgm:t>
        <a:bodyPr/>
        <a:lstStyle/>
        <a:p>
          <a:endParaRPr lang="en-US"/>
        </a:p>
      </dgm:t>
    </dgm:pt>
    <dgm:pt modelId="{09700397-C8D2-41C8-B39A-18FF8D26AA3F}" type="sibTrans" cxnId="{A4FA859E-72CD-42E9-B0CD-6B75B3843834}">
      <dgm:prSet/>
      <dgm:spPr/>
      <dgm:t>
        <a:bodyPr/>
        <a:lstStyle/>
        <a:p>
          <a:endParaRPr lang="en-US"/>
        </a:p>
      </dgm:t>
    </dgm:pt>
    <dgm:pt modelId="{2FC560CC-F423-4D4C-BA2F-1A928D3723D8}">
      <dgm:prSet/>
      <dgm:spPr/>
      <dgm:t>
        <a:bodyPr/>
        <a:lstStyle/>
        <a:p>
          <a:r>
            <a:rPr lang="en-GB" dirty="0"/>
            <a:t>Core offer of evidence-based group parenting programmes for parents and carers of children aged 2y—17y based on principles of participation and collaborative practice </a:t>
          </a:r>
          <a:endParaRPr lang="en-US" dirty="0"/>
        </a:p>
      </dgm:t>
    </dgm:pt>
    <dgm:pt modelId="{5B0DCE74-3739-4837-8862-2D20326D6745}" type="parTrans" cxnId="{53377822-96AA-4925-B0A4-A30D2AFC67A6}">
      <dgm:prSet/>
      <dgm:spPr/>
      <dgm:t>
        <a:bodyPr/>
        <a:lstStyle/>
        <a:p>
          <a:endParaRPr lang="en-US"/>
        </a:p>
      </dgm:t>
    </dgm:pt>
    <dgm:pt modelId="{507E7C48-E9A0-41D5-9027-E6CB11930E68}" type="sibTrans" cxnId="{53377822-96AA-4925-B0A4-A30D2AFC67A6}">
      <dgm:prSet/>
      <dgm:spPr/>
      <dgm:t>
        <a:bodyPr/>
        <a:lstStyle/>
        <a:p>
          <a:endParaRPr lang="en-US"/>
        </a:p>
      </dgm:t>
    </dgm:pt>
    <dgm:pt modelId="{A53A4D81-B864-4A98-AF3F-5C1953F0F1CD}" type="pres">
      <dgm:prSet presAssocID="{CDEE9BF6-CA4C-48C5-90C0-9FCB07D7F57D}" presName="diagram" presStyleCnt="0">
        <dgm:presLayoutVars>
          <dgm:dir/>
          <dgm:resizeHandles val="exact"/>
        </dgm:presLayoutVars>
      </dgm:prSet>
      <dgm:spPr/>
    </dgm:pt>
    <dgm:pt modelId="{6C526B94-3E1C-4357-A808-7A170127FA90}" type="pres">
      <dgm:prSet presAssocID="{3B29DB32-A7F2-471C-84BB-BE7D2DD0C067}" presName="node" presStyleLbl="node1" presStyleIdx="0" presStyleCnt="4">
        <dgm:presLayoutVars>
          <dgm:bulletEnabled val="1"/>
        </dgm:presLayoutVars>
      </dgm:prSet>
      <dgm:spPr/>
    </dgm:pt>
    <dgm:pt modelId="{2EF5B3DC-26A4-40A9-9343-109D14C6D8B7}" type="pres">
      <dgm:prSet presAssocID="{20A14295-577B-4060-86D8-46D934B343DA}" presName="sibTrans" presStyleCnt="0"/>
      <dgm:spPr/>
    </dgm:pt>
    <dgm:pt modelId="{1767480F-BCF1-47D8-AE87-AFB156C0FAA3}" type="pres">
      <dgm:prSet presAssocID="{73CEF4FF-8B39-4D18-80D1-842721FAB392}" presName="node" presStyleLbl="node1" presStyleIdx="1" presStyleCnt="4">
        <dgm:presLayoutVars>
          <dgm:bulletEnabled val="1"/>
        </dgm:presLayoutVars>
      </dgm:prSet>
      <dgm:spPr/>
    </dgm:pt>
    <dgm:pt modelId="{8DB5E8E1-8972-464E-A86C-BEEE87438122}" type="pres">
      <dgm:prSet presAssocID="{73F4B1C6-C2D1-4B36-B7A9-635290E0E129}" presName="sibTrans" presStyleCnt="0"/>
      <dgm:spPr/>
    </dgm:pt>
    <dgm:pt modelId="{7A1ACF3B-E852-4E3D-AFE2-7525213DD3A3}" type="pres">
      <dgm:prSet presAssocID="{10C8196F-6517-4394-AEE7-5DEFCBB49608}" presName="node" presStyleLbl="node1" presStyleIdx="2" presStyleCnt="4">
        <dgm:presLayoutVars>
          <dgm:bulletEnabled val="1"/>
        </dgm:presLayoutVars>
      </dgm:prSet>
      <dgm:spPr/>
    </dgm:pt>
    <dgm:pt modelId="{84F987FF-6B5E-4130-9D4A-AF206371B695}" type="pres">
      <dgm:prSet presAssocID="{09700397-C8D2-41C8-B39A-18FF8D26AA3F}" presName="sibTrans" presStyleCnt="0"/>
      <dgm:spPr/>
    </dgm:pt>
    <dgm:pt modelId="{1301F444-FFEC-4485-A5B2-9D56BDA908F3}" type="pres">
      <dgm:prSet presAssocID="{2FC560CC-F423-4D4C-BA2F-1A928D3723D8}" presName="node" presStyleLbl="node1" presStyleIdx="3" presStyleCnt="4">
        <dgm:presLayoutVars>
          <dgm:bulletEnabled val="1"/>
        </dgm:presLayoutVars>
      </dgm:prSet>
      <dgm:spPr/>
    </dgm:pt>
  </dgm:ptLst>
  <dgm:cxnLst>
    <dgm:cxn modelId="{90561208-8AC7-4B80-BC4F-2951DEF897B7}" type="presOf" srcId="{3B29DB32-A7F2-471C-84BB-BE7D2DD0C067}" destId="{6C526B94-3E1C-4357-A808-7A170127FA90}" srcOrd="0" destOrd="0" presId="urn:microsoft.com/office/officeart/2005/8/layout/default"/>
    <dgm:cxn modelId="{6BD3D70B-A687-4B17-B437-061FEC3EF485}" type="presOf" srcId="{73CEF4FF-8B39-4D18-80D1-842721FAB392}" destId="{1767480F-BCF1-47D8-AE87-AFB156C0FAA3}" srcOrd="0" destOrd="0" presId="urn:microsoft.com/office/officeart/2005/8/layout/default"/>
    <dgm:cxn modelId="{FC5D1918-DCB3-47B8-A8EC-B7D789FD2DE1}" type="presOf" srcId="{2FC560CC-F423-4D4C-BA2F-1A928D3723D8}" destId="{1301F444-FFEC-4485-A5B2-9D56BDA908F3}" srcOrd="0" destOrd="0" presId="urn:microsoft.com/office/officeart/2005/8/layout/default"/>
    <dgm:cxn modelId="{53377822-96AA-4925-B0A4-A30D2AFC67A6}" srcId="{CDEE9BF6-CA4C-48C5-90C0-9FCB07D7F57D}" destId="{2FC560CC-F423-4D4C-BA2F-1A928D3723D8}" srcOrd="3" destOrd="0" parTransId="{5B0DCE74-3739-4837-8862-2D20326D6745}" sibTransId="{507E7C48-E9A0-41D5-9027-E6CB11930E68}"/>
    <dgm:cxn modelId="{889EE730-47C2-4D2B-88CD-0187BBF4F5D8}" srcId="{CDEE9BF6-CA4C-48C5-90C0-9FCB07D7F57D}" destId="{3B29DB32-A7F2-471C-84BB-BE7D2DD0C067}" srcOrd="0" destOrd="0" parTransId="{5F49D40D-B688-49D0-A17F-6ED4A7837B78}" sibTransId="{20A14295-577B-4060-86D8-46D934B343DA}"/>
    <dgm:cxn modelId="{34FF8745-6D05-4DFC-ADFE-177D92616AD8}" type="presOf" srcId="{10C8196F-6517-4394-AEE7-5DEFCBB49608}" destId="{7A1ACF3B-E852-4E3D-AFE2-7525213DD3A3}" srcOrd="0" destOrd="0" presId="urn:microsoft.com/office/officeart/2005/8/layout/default"/>
    <dgm:cxn modelId="{DCF9F349-40D3-4E8C-ABDC-91705ED468F1}" srcId="{CDEE9BF6-CA4C-48C5-90C0-9FCB07D7F57D}" destId="{73CEF4FF-8B39-4D18-80D1-842721FAB392}" srcOrd="1" destOrd="0" parTransId="{E48ACE2B-3E54-424E-9138-408338BB9963}" sibTransId="{73F4B1C6-C2D1-4B36-B7A9-635290E0E129}"/>
    <dgm:cxn modelId="{23304184-EECE-426C-BB40-37659AB27D44}" type="presOf" srcId="{CDEE9BF6-CA4C-48C5-90C0-9FCB07D7F57D}" destId="{A53A4D81-B864-4A98-AF3F-5C1953F0F1CD}" srcOrd="0" destOrd="0" presId="urn:microsoft.com/office/officeart/2005/8/layout/default"/>
    <dgm:cxn modelId="{A4FA859E-72CD-42E9-B0CD-6B75B3843834}" srcId="{CDEE9BF6-CA4C-48C5-90C0-9FCB07D7F57D}" destId="{10C8196F-6517-4394-AEE7-5DEFCBB49608}" srcOrd="2" destOrd="0" parTransId="{1E0D2D26-F298-4CC4-BF46-E4B600E76725}" sibTransId="{09700397-C8D2-41C8-B39A-18FF8D26AA3F}"/>
    <dgm:cxn modelId="{DF3E319D-8C9F-4261-A8A2-3AAE0E54070A}" type="presParOf" srcId="{A53A4D81-B864-4A98-AF3F-5C1953F0F1CD}" destId="{6C526B94-3E1C-4357-A808-7A170127FA90}" srcOrd="0" destOrd="0" presId="urn:microsoft.com/office/officeart/2005/8/layout/default"/>
    <dgm:cxn modelId="{0C9EF3B6-8A31-4288-ACB7-606EEF1772CD}" type="presParOf" srcId="{A53A4D81-B864-4A98-AF3F-5C1953F0F1CD}" destId="{2EF5B3DC-26A4-40A9-9343-109D14C6D8B7}" srcOrd="1" destOrd="0" presId="urn:microsoft.com/office/officeart/2005/8/layout/default"/>
    <dgm:cxn modelId="{5641BBFF-9380-4A0D-8AFF-CB043C9C44BF}" type="presParOf" srcId="{A53A4D81-B864-4A98-AF3F-5C1953F0F1CD}" destId="{1767480F-BCF1-47D8-AE87-AFB156C0FAA3}" srcOrd="2" destOrd="0" presId="urn:microsoft.com/office/officeart/2005/8/layout/default"/>
    <dgm:cxn modelId="{25AAF9DC-51BF-4F6C-9A7A-15595D837B67}" type="presParOf" srcId="{A53A4D81-B864-4A98-AF3F-5C1953F0F1CD}" destId="{8DB5E8E1-8972-464E-A86C-BEEE87438122}" srcOrd="3" destOrd="0" presId="urn:microsoft.com/office/officeart/2005/8/layout/default"/>
    <dgm:cxn modelId="{D50FCB2C-1195-4303-A29B-D94ABC9F8D50}" type="presParOf" srcId="{A53A4D81-B864-4A98-AF3F-5C1953F0F1CD}" destId="{7A1ACF3B-E852-4E3D-AFE2-7525213DD3A3}" srcOrd="4" destOrd="0" presId="urn:microsoft.com/office/officeart/2005/8/layout/default"/>
    <dgm:cxn modelId="{7A328818-C260-4E30-AEFC-A5BCE3931258}" type="presParOf" srcId="{A53A4D81-B864-4A98-AF3F-5C1953F0F1CD}" destId="{84F987FF-6B5E-4130-9D4A-AF206371B695}" srcOrd="5" destOrd="0" presId="urn:microsoft.com/office/officeart/2005/8/layout/default"/>
    <dgm:cxn modelId="{A5682BDA-061E-4D11-8A35-0B1F8C31974C}" type="presParOf" srcId="{A53A4D81-B864-4A98-AF3F-5C1953F0F1CD}" destId="{1301F444-FFEC-4485-A5B2-9D56BDA908F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70311-AA99-41DC-A996-8A9AA08B71FC}" type="doc">
      <dgm:prSet loTypeId="urn:microsoft.com/office/officeart/2005/8/layout/cycle4" loCatId="matrix" qsTypeId="urn:microsoft.com/office/officeart/2005/8/quickstyle/3d3" qsCatId="3D" csTypeId="urn:microsoft.com/office/officeart/2005/8/colors/colorful1" csCatId="colorful" phldr="1"/>
      <dgm:spPr/>
      <dgm:t>
        <a:bodyPr/>
        <a:lstStyle/>
        <a:p>
          <a:endParaRPr lang="en-GB"/>
        </a:p>
      </dgm:t>
    </dgm:pt>
    <dgm:pt modelId="{C9ED9F2D-FCC1-40A4-B466-F43B379A0435}">
      <dgm:prSet phldrT="[Text]"/>
      <dgm:spPr/>
      <dgm:t>
        <a:bodyPr/>
        <a:lstStyle/>
        <a:p>
          <a:pPr algn="r"/>
          <a:r>
            <a:rPr lang="en-GB" b="1" dirty="0"/>
            <a:t>Evidence Based Parenting Programmes</a:t>
          </a:r>
          <a:endParaRPr lang="en-GB" dirty="0"/>
        </a:p>
      </dgm:t>
    </dgm:pt>
    <dgm:pt modelId="{B2CDE4BA-CBBF-4DF8-8626-08789CCC1A54}" type="parTrans" cxnId="{573AA563-E3BC-4011-824D-3A58367A3ECF}">
      <dgm:prSet/>
      <dgm:spPr/>
      <dgm:t>
        <a:bodyPr/>
        <a:lstStyle/>
        <a:p>
          <a:endParaRPr lang="en-GB"/>
        </a:p>
      </dgm:t>
    </dgm:pt>
    <dgm:pt modelId="{A90FD5F1-9B38-48DA-A87C-8DE97898E093}" type="sibTrans" cxnId="{573AA563-E3BC-4011-824D-3A58367A3ECF}">
      <dgm:prSet/>
      <dgm:spPr/>
      <dgm:t>
        <a:bodyPr/>
        <a:lstStyle/>
        <a:p>
          <a:endParaRPr lang="en-GB"/>
        </a:p>
      </dgm:t>
    </dgm:pt>
    <dgm:pt modelId="{B9DE60F7-EB2C-43E6-BADF-81D1C74C1076}">
      <dgm:prSet phldrT="[Text]" custT="1"/>
      <dgm:spPr/>
      <dgm:t>
        <a:bodyPr/>
        <a:lstStyle/>
        <a:p>
          <a:r>
            <a:rPr lang="en-GB" sz="1400" b="1" dirty="0"/>
            <a:t>Programme Delivery</a:t>
          </a:r>
        </a:p>
      </dgm:t>
    </dgm:pt>
    <dgm:pt modelId="{D2FF90B9-7075-4929-B0C5-49B069FCC9C3}" type="parTrans" cxnId="{5F375511-4809-4DC2-BE61-AF7794BCF288}">
      <dgm:prSet/>
      <dgm:spPr/>
      <dgm:t>
        <a:bodyPr/>
        <a:lstStyle/>
        <a:p>
          <a:endParaRPr lang="en-GB"/>
        </a:p>
      </dgm:t>
    </dgm:pt>
    <dgm:pt modelId="{044B4DF8-6C7D-4BE3-8033-25DCCF7FAC58}" type="sibTrans" cxnId="{5F375511-4809-4DC2-BE61-AF7794BCF288}">
      <dgm:prSet/>
      <dgm:spPr/>
      <dgm:t>
        <a:bodyPr/>
        <a:lstStyle/>
        <a:p>
          <a:endParaRPr lang="en-GB"/>
        </a:p>
      </dgm:t>
    </dgm:pt>
    <dgm:pt modelId="{A554485C-6E79-4936-AD16-D62079B39FFC}">
      <dgm:prSet phldrT="[Text]" custT="1"/>
      <dgm:spPr/>
      <dgm:t>
        <a:bodyPr/>
        <a:lstStyle/>
        <a:p>
          <a:pPr algn="l"/>
          <a:r>
            <a:rPr lang="en-GB" sz="1900" b="1" dirty="0"/>
            <a:t>Training,  Quality Assurance &amp; Workforce Development</a:t>
          </a:r>
        </a:p>
      </dgm:t>
    </dgm:pt>
    <dgm:pt modelId="{A7F8A5D6-B65F-4395-A7C6-3EF88D55DD93}" type="parTrans" cxnId="{68879D0F-627C-4F08-B086-804ABD59EC06}">
      <dgm:prSet/>
      <dgm:spPr/>
      <dgm:t>
        <a:bodyPr/>
        <a:lstStyle/>
        <a:p>
          <a:endParaRPr lang="en-GB"/>
        </a:p>
      </dgm:t>
    </dgm:pt>
    <dgm:pt modelId="{C88C24C1-E076-415E-B70F-9B82FE963C7B}" type="sibTrans" cxnId="{68879D0F-627C-4F08-B086-804ABD59EC06}">
      <dgm:prSet/>
      <dgm:spPr/>
      <dgm:t>
        <a:bodyPr/>
        <a:lstStyle/>
        <a:p>
          <a:endParaRPr lang="en-GB"/>
        </a:p>
      </dgm:t>
    </dgm:pt>
    <dgm:pt modelId="{87DB0722-6C67-4687-8729-91EB12BD06F7}">
      <dgm:prSet phldrT="[Text]" custT="1"/>
      <dgm:spPr/>
      <dgm:t>
        <a:bodyPr/>
        <a:lstStyle/>
        <a:p>
          <a:pPr algn="r"/>
          <a:r>
            <a:rPr lang="en-GB" sz="1400" b="1" dirty="0"/>
            <a:t>Facilitator Observations </a:t>
          </a:r>
        </a:p>
      </dgm:t>
    </dgm:pt>
    <dgm:pt modelId="{7EE1F46A-58C4-4CCD-986B-B0D73F05D59E}" type="parTrans" cxnId="{7F0646D4-0033-490A-8661-B3C5E738CFAE}">
      <dgm:prSet/>
      <dgm:spPr/>
      <dgm:t>
        <a:bodyPr/>
        <a:lstStyle/>
        <a:p>
          <a:endParaRPr lang="en-GB"/>
        </a:p>
      </dgm:t>
    </dgm:pt>
    <dgm:pt modelId="{D5ADC636-CBC2-46CA-8F00-E9DAD74099E4}" type="sibTrans" cxnId="{7F0646D4-0033-490A-8661-B3C5E738CFAE}">
      <dgm:prSet/>
      <dgm:spPr/>
      <dgm:t>
        <a:bodyPr/>
        <a:lstStyle/>
        <a:p>
          <a:endParaRPr lang="en-GB"/>
        </a:p>
      </dgm:t>
    </dgm:pt>
    <dgm:pt modelId="{B391DC12-E747-4A67-A642-7AA0124B9055}">
      <dgm:prSet phldrT="[Text]"/>
      <dgm:spPr/>
      <dgm:t>
        <a:bodyPr/>
        <a:lstStyle/>
        <a:p>
          <a:pPr algn="l"/>
          <a:r>
            <a:rPr lang="en-GB" b="1" dirty="0"/>
            <a:t>                 Supporting, Advertising &amp;                 Coordinating Services</a:t>
          </a:r>
        </a:p>
      </dgm:t>
    </dgm:pt>
    <dgm:pt modelId="{D2FE3FCB-7220-4FBC-8654-65CC319B374A}" type="parTrans" cxnId="{8484B8CB-7096-4BC8-A663-ECBA5D007E4D}">
      <dgm:prSet/>
      <dgm:spPr/>
      <dgm:t>
        <a:bodyPr/>
        <a:lstStyle/>
        <a:p>
          <a:endParaRPr lang="en-GB"/>
        </a:p>
      </dgm:t>
    </dgm:pt>
    <dgm:pt modelId="{F70ABF2F-4885-477D-BBC2-2D34B0F9B585}" type="sibTrans" cxnId="{8484B8CB-7096-4BC8-A663-ECBA5D007E4D}">
      <dgm:prSet/>
      <dgm:spPr/>
      <dgm:t>
        <a:bodyPr/>
        <a:lstStyle/>
        <a:p>
          <a:endParaRPr lang="en-GB"/>
        </a:p>
      </dgm:t>
    </dgm:pt>
    <dgm:pt modelId="{18523EA8-4D2E-4427-9007-F26504B4E9B2}">
      <dgm:prSet phldrT="[Text]" custT="1"/>
      <dgm:spPr/>
      <dgm:t>
        <a:bodyPr/>
        <a:lstStyle/>
        <a:p>
          <a:pPr algn="r"/>
          <a:r>
            <a:rPr lang="en-GB" sz="1400" b="1" dirty="0"/>
            <a:t>Bristol City Council Website</a:t>
          </a:r>
        </a:p>
      </dgm:t>
    </dgm:pt>
    <dgm:pt modelId="{81AB50CE-4D73-494F-8D78-635D375574F3}" type="parTrans" cxnId="{1272F568-01F9-4C3B-9D48-0E61AE901EC4}">
      <dgm:prSet/>
      <dgm:spPr/>
      <dgm:t>
        <a:bodyPr/>
        <a:lstStyle/>
        <a:p>
          <a:endParaRPr lang="en-GB"/>
        </a:p>
      </dgm:t>
    </dgm:pt>
    <dgm:pt modelId="{F1BEA20B-5E0C-46E1-AADD-B18F82D44971}" type="sibTrans" cxnId="{1272F568-01F9-4C3B-9D48-0E61AE901EC4}">
      <dgm:prSet/>
      <dgm:spPr/>
      <dgm:t>
        <a:bodyPr/>
        <a:lstStyle/>
        <a:p>
          <a:endParaRPr lang="en-GB"/>
        </a:p>
      </dgm:t>
    </dgm:pt>
    <dgm:pt modelId="{4D33B918-965F-4652-AE43-72E27A1B4EEB}">
      <dgm:prSet phldrT="[Text]" custT="1"/>
      <dgm:spPr/>
      <dgm:t>
        <a:bodyPr/>
        <a:lstStyle/>
        <a:p>
          <a:pPr algn="r"/>
          <a:r>
            <a:rPr lang="en-GB" sz="1400" b="1" dirty="0"/>
            <a:t>Programme Specific Supervision</a:t>
          </a:r>
        </a:p>
      </dgm:t>
    </dgm:pt>
    <dgm:pt modelId="{42327E31-1046-471C-87A0-FCAC2A791E76}" type="parTrans" cxnId="{F9991546-FE05-4FC2-8604-A472BEEB69EA}">
      <dgm:prSet/>
      <dgm:spPr/>
      <dgm:t>
        <a:bodyPr/>
        <a:lstStyle/>
        <a:p>
          <a:endParaRPr lang="en-GB"/>
        </a:p>
      </dgm:t>
    </dgm:pt>
    <dgm:pt modelId="{AFD70FC6-AB79-4FC2-ACCB-05A7DFBC91EC}" type="sibTrans" cxnId="{F9991546-FE05-4FC2-8604-A472BEEB69EA}">
      <dgm:prSet/>
      <dgm:spPr/>
      <dgm:t>
        <a:bodyPr/>
        <a:lstStyle/>
        <a:p>
          <a:endParaRPr lang="en-GB"/>
        </a:p>
      </dgm:t>
    </dgm:pt>
    <dgm:pt modelId="{87254FD3-15EA-41E5-9EAC-02F27B82BB70}">
      <dgm:prSet phldrT="[Text]" custT="1"/>
      <dgm:spPr/>
      <dgm:t>
        <a:bodyPr/>
        <a:lstStyle/>
        <a:p>
          <a:pPr algn="r"/>
          <a:r>
            <a:rPr lang="en-GB" sz="1400" b="1" dirty="0"/>
            <a:t>Clinical Supervision</a:t>
          </a:r>
        </a:p>
      </dgm:t>
    </dgm:pt>
    <dgm:pt modelId="{016F408F-2D2E-4735-A2CB-FA52669DA378}" type="parTrans" cxnId="{0FE866F6-9366-42AE-A430-F3160332E08F}">
      <dgm:prSet/>
      <dgm:spPr/>
      <dgm:t>
        <a:bodyPr/>
        <a:lstStyle/>
        <a:p>
          <a:endParaRPr lang="en-GB"/>
        </a:p>
      </dgm:t>
    </dgm:pt>
    <dgm:pt modelId="{778624D9-5FA0-46D9-84D4-8627EE439A68}" type="sibTrans" cxnId="{0FE866F6-9366-42AE-A430-F3160332E08F}">
      <dgm:prSet/>
      <dgm:spPr/>
      <dgm:t>
        <a:bodyPr/>
        <a:lstStyle/>
        <a:p>
          <a:endParaRPr lang="en-GB"/>
        </a:p>
      </dgm:t>
    </dgm:pt>
    <dgm:pt modelId="{EABB2C8C-9750-41E0-9AD1-88E560778075}">
      <dgm:prSet phldrT="[Text]" custT="1"/>
      <dgm:spPr/>
      <dgm:t>
        <a:bodyPr/>
        <a:lstStyle/>
        <a:p>
          <a:pPr>
            <a:buFont typeface="Courier New" panose="02070309020205020404" pitchFamily="49" charset="0"/>
            <a:buChar char="o"/>
          </a:pPr>
          <a:r>
            <a:rPr lang="en-GB" sz="1400" b="1" dirty="0"/>
            <a:t>Group work (Universal Service)</a:t>
          </a:r>
        </a:p>
      </dgm:t>
    </dgm:pt>
    <dgm:pt modelId="{5FC322D2-22E4-48BB-9FBB-D4161EFEF3C1}" type="parTrans" cxnId="{81EF9F7D-6DB0-4D01-B451-AB4BD2DFC8EC}">
      <dgm:prSet/>
      <dgm:spPr/>
      <dgm:t>
        <a:bodyPr/>
        <a:lstStyle/>
        <a:p>
          <a:endParaRPr lang="en-GB"/>
        </a:p>
      </dgm:t>
    </dgm:pt>
    <dgm:pt modelId="{B22FBB8B-8A85-4A56-B399-BEDCBE601942}" type="sibTrans" cxnId="{81EF9F7D-6DB0-4D01-B451-AB4BD2DFC8EC}">
      <dgm:prSet/>
      <dgm:spPr/>
      <dgm:t>
        <a:bodyPr/>
        <a:lstStyle/>
        <a:p>
          <a:endParaRPr lang="en-GB"/>
        </a:p>
      </dgm:t>
    </dgm:pt>
    <dgm:pt modelId="{1DDA32CB-D600-4B20-8D5F-5AEDB54172A6}">
      <dgm:prSet phldrT="[Text]" custT="1"/>
      <dgm:spPr/>
      <dgm:t>
        <a:bodyPr/>
        <a:lstStyle/>
        <a:p>
          <a:pPr>
            <a:buFont typeface="Courier New" panose="02070309020205020404" pitchFamily="49" charset="0"/>
            <a:buChar char="o"/>
          </a:pPr>
          <a:r>
            <a:rPr lang="en-GB" sz="1400" b="1" dirty="0"/>
            <a:t>1:1 (Targeted Service)</a:t>
          </a:r>
        </a:p>
      </dgm:t>
    </dgm:pt>
    <dgm:pt modelId="{6D5DC255-9015-468E-85EB-5B8385442869}" type="parTrans" cxnId="{0171ECC9-D1A1-4D07-B9B5-B9F173C76989}">
      <dgm:prSet/>
      <dgm:spPr/>
      <dgm:t>
        <a:bodyPr/>
        <a:lstStyle/>
        <a:p>
          <a:endParaRPr lang="en-GB"/>
        </a:p>
      </dgm:t>
    </dgm:pt>
    <dgm:pt modelId="{68149ED3-5600-44A6-BCC4-D77101F9782D}" type="sibTrans" cxnId="{0171ECC9-D1A1-4D07-B9B5-B9F173C76989}">
      <dgm:prSet/>
      <dgm:spPr/>
      <dgm:t>
        <a:bodyPr/>
        <a:lstStyle/>
        <a:p>
          <a:endParaRPr lang="en-GB"/>
        </a:p>
      </dgm:t>
    </dgm:pt>
    <dgm:pt modelId="{E2D72375-110C-461C-89C9-C2FA39A02C2D}">
      <dgm:prSet phldrT="[Text]" custT="1"/>
      <dgm:spPr/>
      <dgm:t>
        <a:bodyPr/>
        <a:lstStyle/>
        <a:p>
          <a:pPr algn="r"/>
          <a:r>
            <a:rPr lang="en-GB" sz="1400" b="1" dirty="0"/>
            <a:t>Parenting Menu</a:t>
          </a:r>
        </a:p>
      </dgm:t>
    </dgm:pt>
    <dgm:pt modelId="{467DA8CC-7E5F-4945-93B0-EE55ECC6220F}" type="parTrans" cxnId="{C9239DBC-1744-40CE-A4CA-6BF848212AAE}">
      <dgm:prSet/>
      <dgm:spPr/>
      <dgm:t>
        <a:bodyPr/>
        <a:lstStyle/>
        <a:p>
          <a:endParaRPr lang="en-GB"/>
        </a:p>
      </dgm:t>
    </dgm:pt>
    <dgm:pt modelId="{5FA6DDCD-668E-490D-A76B-423CE1BADB0F}" type="sibTrans" cxnId="{C9239DBC-1744-40CE-A4CA-6BF848212AAE}">
      <dgm:prSet/>
      <dgm:spPr/>
      <dgm:t>
        <a:bodyPr/>
        <a:lstStyle/>
        <a:p>
          <a:endParaRPr lang="en-GB"/>
        </a:p>
      </dgm:t>
    </dgm:pt>
    <dgm:pt modelId="{2C8A5DC6-2A0E-4F16-85AB-52C888A1E960}">
      <dgm:prSet phldrT="[Text]" custT="1"/>
      <dgm:spPr/>
      <dgm:t>
        <a:bodyPr/>
        <a:lstStyle/>
        <a:p>
          <a:pPr algn="r"/>
          <a:r>
            <a:rPr lang="en-GB" sz="1400" b="1" dirty="0"/>
            <a:t>Small Grants for External Providers</a:t>
          </a:r>
        </a:p>
      </dgm:t>
    </dgm:pt>
    <dgm:pt modelId="{11651F0C-055D-4F69-8240-CC180F6A8AF3}" type="parTrans" cxnId="{22390EC0-A228-421E-9CFE-5080734A77C4}">
      <dgm:prSet/>
      <dgm:spPr/>
      <dgm:t>
        <a:bodyPr/>
        <a:lstStyle/>
        <a:p>
          <a:endParaRPr lang="en-GB"/>
        </a:p>
      </dgm:t>
    </dgm:pt>
    <dgm:pt modelId="{D11C8007-766B-432E-99B9-32DA9A4A4DCC}" type="sibTrans" cxnId="{22390EC0-A228-421E-9CFE-5080734A77C4}">
      <dgm:prSet/>
      <dgm:spPr/>
      <dgm:t>
        <a:bodyPr/>
        <a:lstStyle/>
        <a:p>
          <a:endParaRPr lang="en-GB"/>
        </a:p>
      </dgm:t>
    </dgm:pt>
    <dgm:pt modelId="{8958B595-CE1F-4523-A426-81792900A138}">
      <dgm:prSet phldrT="[Text]" custT="1"/>
      <dgm:spPr/>
      <dgm:t>
        <a:bodyPr/>
        <a:lstStyle/>
        <a:p>
          <a:r>
            <a:rPr lang="en-GB" sz="1400" b="1" dirty="0"/>
            <a:t>Feedback to Shape Services</a:t>
          </a:r>
        </a:p>
      </dgm:t>
    </dgm:pt>
    <dgm:pt modelId="{08BB7425-C3D4-425C-98A0-E58F6508599F}" type="parTrans" cxnId="{49379635-C189-4007-850A-63BB70189585}">
      <dgm:prSet/>
      <dgm:spPr/>
      <dgm:t>
        <a:bodyPr/>
        <a:lstStyle/>
        <a:p>
          <a:endParaRPr lang="en-GB"/>
        </a:p>
      </dgm:t>
    </dgm:pt>
    <dgm:pt modelId="{D335388B-78D6-4943-860D-4842F1741A9C}" type="sibTrans" cxnId="{49379635-C189-4007-850A-63BB70189585}">
      <dgm:prSet/>
      <dgm:spPr/>
      <dgm:t>
        <a:bodyPr/>
        <a:lstStyle/>
        <a:p>
          <a:endParaRPr lang="en-GB"/>
        </a:p>
      </dgm:t>
    </dgm:pt>
    <dgm:pt modelId="{6E9E590E-34BE-4FE7-AA69-E2FB6998FC2C}">
      <dgm:prSet phldrT="[Text]" custT="1"/>
      <dgm:spPr/>
      <dgm:t>
        <a:bodyPr/>
        <a:lstStyle/>
        <a:p>
          <a:r>
            <a:rPr lang="en-GB" sz="1400" b="1" dirty="0"/>
            <a:t>Support for Parent/Carer Graduates</a:t>
          </a:r>
        </a:p>
      </dgm:t>
    </dgm:pt>
    <dgm:pt modelId="{0B02444E-4059-488C-84CA-138A3E4BE566}" type="parTrans" cxnId="{FD08B296-3843-4E6D-B093-1ECBF3657D7C}">
      <dgm:prSet/>
      <dgm:spPr/>
      <dgm:t>
        <a:bodyPr/>
        <a:lstStyle/>
        <a:p>
          <a:endParaRPr lang="en-GB"/>
        </a:p>
      </dgm:t>
    </dgm:pt>
    <dgm:pt modelId="{243D97C5-096D-4C1F-8C27-D63FFE55F9B2}" type="sibTrans" cxnId="{FD08B296-3843-4E6D-B093-1ECBF3657D7C}">
      <dgm:prSet/>
      <dgm:spPr/>
      <dgm:t>
        <a:bodyPr/>
        <a:lstStyle/>
        <a:p>
          <a:endParaRPr lang="en-GB"/>
        </a:p>
      </dgm:t>
    </dgm:pt>
    <dgm:pt modelId="{610022B6-0C04-471A-852A-958C2BD7E431}">
      <dgm:prSet phldrT="[Text]"/>
      <dgm:spPr/>
      <dgm:t>
        <a:bodyPr/>
        <a:lstStyle/>
        <a:p>
          <a:pPr algn="r"/>
          <a:r>
            <a:rPr lang="en-GB" b="1" dirty="0"/>
            <a:t>Parent Participation</a:t>
          </a:r>
          <a:endParaRPr lang="en-GB" dirty="0"/>
        </a:p>
      </dgm:t>
    </dgm:pt>
    <dgm:pt modelId="{94B428F3-6FEF-4FA8-A737-12E9B9638B15}" type="parTrans" cxnId="{7E463561-4F25-4963-9AB8-7F1272288489}">
      <dgm:prSet/>
      <dgm:spPr/>
      <dgm:t>
        <a:bodyPr/>
        <a:lstStyle/>
        <a:p>
          <a:endParaRPr lang="en-GB"/>
        </a:p>
      </dgm:t>
    </dgm:pt>
    <dgm:pt modelId="{2A338249-07C3-483A-9C8E-22063077BC75}" type="sibTrans" cxnId="{7E463561-4F25-4963-9AB8-7F1272288489}">
      <dgm:prSet/>
      <dgm:spPr/>
      <dgm:t>
        <a:bodyPr/>
        <a:lstStyle/>
        <a:p>
          <a:endParaRPr lang="en-GB"/>
        </a:p>
      </dgm:t>
    </dgm:pt>
    <dgm:pt modelId="{6B8E298C-EA3B-4B5A-AA9F-18816BCEDE40}">
      <dgm:prSet phldrT="[Text]" custT="1"/>
      <dgm:spPr/>
      <dgm:t>
        <a:bodyPr/>
        <a:lstStyle/>
        <a:p>
          <a:pPr algn="r"/>
          <a:r>
            <a:rPr lang="en-GB" sz="1400" b="1" dirty="0"/>
            <a:t>Routine Outcome Measures Training</a:t>
          </a:r>
        </a:p>
      </dgm:t>
    </dgm:pt>
    <dgm:pt modelId="{13D5A461-8D2F-4810-961E-FC2D39D4B735}" type="parTrans" cxnId="{29367C31-061E-469B-86BA-7C85D8896A36}">
      <dgm:prSet/>
      <dgm:spPr/>
      <dgm:t>
        <a:bodyPr/>
        <a:lstStyle/>
        <a:p>
          <a:endParaRPr lang="en-GB"/>
        </a:p>
      </dgm:t>
    </dgm:pt>
    <dgm:pt modelId="{ADB48A6B-9976-4BC5-9884-F64460F7598D}" type="sibTrans" cxnId="{29367C31-061E-469B-86BA-7C85D8896A36}">
      <dgm:prSet/>
      <dgm:spPr/>
      <dgm:t>
        <a:bodyPr/>
        <a:lstStyle/>
        <a:p>
          <a:endParaRPr lang="en-GB"/>
        </a:p>
      </dgm:t>
    </dgm:pt>
    <dgm:pt modelId="{C2A34BF7-8B88-41CA-96A4-286AAAEF5072}">
      <dgm:prSet phldrT="[Text]" custT="1"/>
      <dgm:spPr/>
      <dgm:t>
        <a:bodyPr/>
        <a:lstStyle/>
        <a:p>
          <a:r>
            <a:rPr lang="en-GB" sz="1400" dirty="0"/>
            <a:t>Waiting Lists for all Programmes</a:t>
          </a:r>
        </a:p>
      </dgm:t>
    </dgm:pt>
    <dgm:pt modelId="{8E20A858-8E2A-441E-A0F2-D3041146CB64}" type="parTrans" cxnId="{8E54A5F1-8578-427E-8DB3-5A58B444C922}">
      <dgm:prSet/>
      <dgm:spPr/>
      <dgm:t>
        <a:bodyPr/>
        <a:lstStyle/>
        <a:p>
          <a:endParaRPr lang="en-GB"/>
        </a:p>
      </dgm:t>
    </dgm:pt>
    <dgm:pt modelId="{1C94BDB1-FADE-47FC-973A-FC3B23F48C0D}" type="sibTrans" cxnId="{8E54A5F1-8578-427E-8DB3-5A58B444C922}">
      <dgm:prSet/>
      <dgm:spPr/>
      <dgm:t>
        <a:bodyPr/>
        <a:lstStyle/>
        <a:p>
          <a:endParaRPr lang="en-GB"/>
        </a:p>
      </dgm:t>
    </dgm:pt>
    <dgm:pt modelId="{98627D35-8754-424A-B9C8-0360BF2EA9C8}">
      <dgm:prSet phldrT="[Text]" custT="1"/>
      <dgm:spPr/>
      <dgm:t>
        <a:bodyPr/>
        <a:lstStyle/>
        <a:p>
          <a:pPr algn="r"/>
          <a:r>
            <a:rPr lang="en-GB" sz="1400" b="1" dirty="0"/>
            <a:t>Parenting Models Training</a:t>
          </a:r>
        </a:p>
      </dgm:t>
    </dgm:pt>
    <dgm:pt modelId="{75D3A541-D956-4464-917B-21EB19D3C2A6}" type="parTrans" cxnId="{80EAA6E1-9666-4A32-9EBB-0EAA43F314AA}">
      <dgm:prSet/>
      <dgm:spPr/>
      <dgm:t>
        <a:bodyPr/>
        <a:lstStyle/>
        <a:p>
          <a:endParaRPr lang="en-GB"/>
        </a:p>
      </dgm:t>
    </dgm:pt>
    <dgm:pt modelId="{D298F9DB-D705-4DFC-8E81-3838E468F8AD}" type="sibTrans" cxnId="{80EAA6E1-9666-4A32-9EBB-0EAA43F314AA}">
      <dgm:prSet/>
      <dgm:spPr/>
      <dgm:t>
        <a:bodyPr/>
        <a:lstStyle/>
        <a:p>
          <a:endParaRPr lang="en-GB"/>
        </a:p>
      </dgm:t>
    </dgm:pt>
    <dgm:pt modelId="{4D3D151D-DFD9-4F70-81D5-45E774B0F2C2}">
      <dgm:prSet phldrT="[Text]"/>
      <dgm:spPr/>
      <dgm:t>
        <a:bodyPr/>
        <a:lstStyle/>
        <a:p>
          <a:endParaRPr lang="en-GB" sz="1100" b="1"/>
        </a:p>
      </dgm:t>
    </dgm:pt>
    <dgm:pt modelId="{BB49E070-C3BC-43D7-B126-B80DAD26A8E1}" type="parTrans" cxnId="{FEAD6BD4-973F-400F-8A97-934379720035}">
      <dgm:prSet/>
      <dgm:spPr/>
      <dgm:t>
        <a:bodyPr/>
        <a:lstStyle/>
        <a:p>
          <a:endParaRPr lang="en-GB"/>
        </a:p>
      </dgm:t>
    </dgm:pt>
    <dgm:pt modelId="{B5D4D7DA-1028-41BF-A054-41C1409FD508}" type="sibTrans" cxnId="{FEAD6BD4-973F-400F-8A97-934379720035}">
      <dgm:prSet/>
      <dgm:spPr/>
      <dgm:t>
        <a:bodyPr/>
        <a:lstStyle/>
        <a:p>
          <a:endParaRPr lang="en-GB"/>
        </a:p>
      </dgm:t>
    </dgm:pt>
    <dgm:pt modelId="{90FAFB13-29C5-40FF-9B90-2D88EF3CFADE}">
      <dgm:prSet phldrT="[Text]" custT="1"/>
      <dgm:spPr/>
      <dgm:t>
        <a:bodyPr/>
        <a:lstStyle/>
        <a:p>
          <a:r>
            <a:rPr lang="en-GB" sz="1400" b="1" dirty="0"/>
            <a:t>Event Planning</a:t>
          </a:r>
        </a:p>
      </dgm:t>
    </dgm:pt>
    <dgm:pt modelId="{DAF78CB2-94F4-4663-B40E-DAAC992AADBE}" type="parTrans" cxnId="{3EFA10BD-290F-4C5F-89C2-69915057D697}">
      <dgm:prSet/>
      <dgm:spPr/>
      <dgm:t>
        <a:bodyPr/>
        <a:lstStyle/>
        <a:p>
          <a:endParaRPr lang="en-GB"/>
        </a:p>
      </dgm:t>
    </dgm:pt>
    <dgm:pt modelId="{06B3B00E-2CC4-4E81-AE91-59C4E2E2EADB}" type="sibTrans" cxnId="{3EFA10BD-290F-4C5F-89C2-69915057D697}">
      <dgm:prSet/>
      <dgm:spPr/>
      <dgm:t>
        <a:bodyPr/>
        <a:lstStyle/>
        <a:p>
          <a:endParaRPr lang="en-GB"/>
        </a:p>
      </dgm:t>
    </dgm:pt>
    <dgm:pt modelId="{EFBBAEA7-707B-408C-8FC8-6C37B2F88770}">
      <dgm:prSet phldrT="[Text]" custT="1"/>
      <dgm:spPr/>
      <dgm:t>
        <a:bodyPr/>
        <a:lstStyle/>
        <a:p>
          <a:r>
            <a:rPr lang="en-GB" sz="1400" b="1" dirty="0"/>
            <a:t>Information and Experience Sharing</a:t>
          </a:r>
        </a:p>
      </dgm:t>
    </dgm:pt>
    <dgm:pt modelId="{86ED2D5D-084B-4F03-AE4C-44A567A28A75}" type="parTrans" cxnId="{35DDEB57-CD26-4DFA-A826-B978F6F2B80D}">
      <dgm:prSet/>
      <dgm:spPr/>
      <dgm:t>
        <a:bodyPr/>
        <a:lstStyle/>
        <a:p>
          <a:endParaRPr lang="en-GB"/>
        </a:p>
      </dgm:t>
    </dgm:pt>
    <dgm:pt modelId="{48F39FC1-E940-4757-A0F3-32E6CC05BFD2}" type="sibTrans" cxnId="{35DDEB57-CD26-4DFA-A826-B978F6F2B80D}">
      <dgm:prSet/>
      <dgm:spPr/>
      <dgm:t>
        <a:bodyPr/>
        <a:lstStyle/>
        <a:p>
          <a:endParaRPr lang="en-GB"/>
        </a:p>
      </dgm:t>
    </dgm:pt>
    <dgm:pt modelId="{509DB0EB-2732-4B44-B72F-81059A7F7EB8}">
      <dgm:prSet phldrT="[Text]"/>
      <dgm:spPr/>
      <dgm:t>
        <a:bodyPr/>
        <a:lstStyle/>
        <a:p>
          <a:endParaRPr lang="en-GB" sz="1100" b="1"/>
        </a:p>
      </dgm:t>
    </dgm:pt>
    <dgm:pt modelId="{C33ADDAE-C6F7-4635-86C6-9EBB325E0106}" type="parTrans" cxnId="{4A3155A8-9ED9-4965-8D9E-CF219B129452}">
      <dgm:prSet/>
      <dgm:spPr/>
      <dgm:t>
        <a:bodyPr/>
        <a:lstStyle/>
        <a:p>
          <a:endParaRPr lang="en-GB"/>
        </a:p>
      </dgm:t>
    </dgm:pt>
    <dgm:pt modelId="{82DBEC61-3AFC-4F5B-B663-88BB0B6BBA8F}" type="sibTrans" cxnId="{4A3155A8-9ED9-4965-8D9E-CF219B129452}">
      <dgm:prSet/>
      <dgm:spPr/>
      <dgm:t>
        <a:bodyPr/>
        <a:lstStyle/>
        <a:p>
          <a:endParaRPr lang="en-GB"/>
        </a:p>
      </dgm:t>
    </dgm:pt>
    <dgm:pt modelId="{95720157-9002-4D73-A854-074722F23A06}">
      <dgm:prSet phldrT="[Text]" custT="1"/>
      <dgm:spPr/>
      <dgm:t>
        <a:bodyPr/>
        <a:lstStyle/>
        <a:p>
          <a:r>
            <a:rPr lang="en-GB" sz="1400" b="1" dirty="0"/>
            <a:t>Co-ordinate Parent-Graduate Meetings in Partnership</a:t>
          </a:r>
        </a:p>
      </dgm:t>
    </dgm:pt>
    <dgm:pt modelId="{4D1DE804-32D3-4B08-96A1-79168E6273E2}" type="parTrans" cxnId="{61BCF4DC-F153-4C02-A6CE-DB4B6BE2A486}">
      <dgm:prSet/>
      <dgm:spPr/>
      <dgm:t>
        <a:bodyPr/>
        <a:lstStyle/>
        <a:p>
          <a:endParaRPr lang="en-GB"/>
        </a:p>
      </dgm:t>
    </dgm:pt>
    <dgm:pt modelId="{73A3669B-0043-4A0D-B392-593306387121}" type="sibTrans" cxnId="{61BCF4DC-F153-4C02-A6CE-DB4B6BE2A486}">
      <dgm:prSet/>
      <dgm:spPr/>
      <dgm:t>
        <a:bodyPr/>
        <a:lstStyle/>
        <a:p>
          <a:endParaRPr lang="en-GB"/>
        </a:p>
      </dgm:t>
    </dgm:pt>
    <dgm:pt modelId="{1421D132-C244-45FE-8940-189B245493B9}">
      <dgm:prSet phldrT="[Text]" custT="1"/>
      <dgm:spPr/>
      <dgm:t>
        <a:bodyPr/>
        <a:lstStyle/>
        <a:p>
          <a:pPr algn="r"/>
          <a:r>
            <a:rPr lang="en-GB" sz="1400" b="1" dirty="0"/>
            <a:t>Consultations</a:t>
          </a:r>
        </a:p>
      </dgm:t>
    </dgm:pt>
    <dgm:pt modelId="{90EA9F41-EDB9-4762-A3B1-62CC52DDD4C0}" type="parTrans" cxnId="{AB67B8AB-6D97-4753-8016-7A6FB5167BFF}">
      <dgm:prSet/>
      <dgm:spPr/>
      <dgm:t>
        <a:bodyPr/>
        <a:lstStyle/>
        <a:p>
          <a:endParaRPr lang="en-GB"/>
        </a:p>
      </dgm:t>
    </dgm:pt>
    <dgm:pt modelId="{D4F693A5-D9A2-418D-9BC6-48F5318288FB}" type="sibTrans" cxnId="{AB67B8AB-6D97-4753-8016-7A6FB5167BFF}">
      <dgm:prSet/>
      <dgm:spPr/>
      <dgm:t>
        <a:bodyPr/>
        <a:lstStyle/>
        <a:p>
          <a:endParaRPr lang="en-GB"/>
        </a:p>
      </dgm:t>
    </dgm:pt>
    <dgm:pt modelId="{CAFE27FF-1163-4803-A04E-FBA4907BE8A4}">
      <dgm:prSet phldrT="[Text]" custT="1"/>
      <dgm:spPr/>
      <dgm:t>
        <a:bodyPr/>
        <a:lstStyle/>
        <a:p>
          <a:pPr algn="r"/>
          <a:r>
            <a:rPr lang="en-GB" sz="1400" b="1" dirty="0"/>
            <a:t>Reflective Supervision</a:t>
          </a:r>
        </a:p>
      </dgm:t>
    </dgm:pt>
    <dgm:pt modelId="{2E59528C-858B-4402-90ED-BEC34BD56969}" type="parTrans" cxnId="{91254F94-8524-4721-B26E-43AB1B29BBFE}">
      <dgm:prSet/>
      <dgm:spPr/>
      <dgm:t>
        <a:bodyPr/>
        <a:lstStyle/>
        <a:p>
          <a:endParaRPr lang="en-GB"/>
        </a:p>
      </dgm:t>
    </dgm:pt>
    <dgm:pt modelId="{B8E0AAA0-B517-414C-837C-04DCCF4DCF5C}" type="sibTrans" cxnId="{91254F94-8524-4721-B26E-43AB1B29BBFE}">
      <dgm:prSet/>
      <dgm:spPr/>
      <dgm:t>
        <a:bodyPr/>
        <a:lstStyle/>
        <a:p>
          <a:endParaRPr lang="en-GB"/>
        </a:p>
      </dgm:t>
    </dgm:pt>
    <dgm:pt modelId="{D60C3F9F-2B24-40AA-AA3A-3726C9EEFD54}">
      <dgm:prSet phldrT="[Text]" custT="1"/>
      <dgm:spPr/>
      <dgm:t>
        <a:bodyPr/>
        <a:lstStyle/>
        <a:p>
          <a:pPr>
            <a:buFont typeface="Courier New" panose="02070309020205020404" pitchFamily="49" charset="0"/>
            <a:buChar char="o"/>
          </a:pPr>
          <a:r>
            <a:rPr lang="en-GB" sz="1400" i="1" dirty="0">
              <a:latin typeface="+mn-lt"/>
            </a:rPr>
            <a:t>Incredible Years</a:t>
          </a:r>
        </a:p>
      </dgm:t>
    </dgm:pt>
    <dgm:pt modelId="{9CA097D0-7BF7-4E4C-9C62-7A41C345B0BD}" type="parTrans" cxnId="{6C83F402-DCBC-4DD8-AFB5-75472A12D592}">
      <dgm:prSet/>
      <dgm:spPr/>
      <dgm:t>
        <a:bodyPr/>
        <a:lstStyle/>
        <a:p>
          <a:endParaRPr lang="en-GB"/>
        </a:p>
      </dgm:t>
    </dgm:pt>
    <dgm:pt modelId="{F04880A1-0A0A-46B5-BBB2-C53FA49E7775}" type="sibTrans" cxnId="{6C83F402-DCBC-4DD8-AFB5-75472A12D592}">
      <dgm:prSet/>
      <dgm:spPr/>
      <dgm:t>
        <a:bodyPr/>
        <a:lstStyle/>
        <a:p>
          <a:endParaRPr lang="en-GB"/>
        </a:p>
      </dgm:t>
    </dgm:pt>
    <dgm:pt modelId="{6E4739D8-CFE2-40F4-9BA4-1C0E28CAE077}">
      <dgm:prSet phldrT="[Text]" custT="1"/>
      <dgm:spPr/>
      <dgm:t>
        <a:bodyPr/>
        <a:lstStyle/>
        <a:p>
          <a:pPr>
            <a:buFont typeface="Courier New" panose="02070309020205020404" pitchFamily="49" charset="0"/>
            <a:buChar char="o"/>
          </a:pPr>
          <a:r>
            <a:rPr lang="en-GB" sz="1400" i="1" dirty="0">
              <a:latin typeface="+mn-lt"/>
            </a:rPr>
            <a:t>Timid to Tiger</a:t>
          </a:r>
        </a:p>
      </dgm:t>
    </dgm:pt>
    <dgm:pt modelId="{C0DDB19E-6B95-43A2-9274-1217EB74B692}" type="parTrans" cxnId="{0F6CBA6C-2E94-445B-83D1-C97FC3912DBD}">
      <dgm:prSet/>
      <dgm:spPr/>
      <dgm:t>
        <a:bodyPr/>
        <a:lstStyle/>
        <a:p>
          <a:endParaRPr lang="en-GB"/>
        </a:p>
      </dgm:t>
    </dgm:pt>
    <dgm:pt modelId="{60A1DD77-3325-4EA6-8F6C-A74899A2E48B}" type="sibTrans" cxnId="{0F6CBA6C-2E94-445B-83D1-C97FC3912DBD}">
      <dgm:prSet/>
      <dgm:spPr/>
      <dgm:t>
        <a:bodyPr/>
        <a:lstStyle/>
        <a:p>
          <a:endParaRPr lang="en-GB"/>
        </a:p>
      </dgm:t>
    </dgm:pt>
    <dgm:pt modelId="{AFB527C8-DC66-48DC-AE9A-C97E6F4072B8}">
      <dgm:prSet phldrT="[Text]" custT="1"/>
      <dgm:spPr/>
      <dgm:t>
        <a:bodyPr/>
        <a:lstStyle/>
        <a:p>
          <a:pPr>
            <a:buFont typeface="Courier New" panose="02070309020205020404" pitchFamily="49" charset="0"/>
            <a:buChar char="o"/>
          </a:pPr>
          <a:r>
            <a:rPr lang="en-GB" sz="1400" i="1" dirty="0">
              <a:latin typeface="+mn-lt"/>
            </a:rPr>
            <a:t>Parents Plus Adolescents Programme</a:t>
          </a:r>
        </a:p>
      </dgm:t>
    </dgm:pt>
    <dgm:pt modelId="{5E291FA1-F090-48CE-B68F-F73BCD1C64B1}" type="parTrans" cxnId="{D9C287F1-63CD-4233-BA7D-51CDC6B2E006}">
      <dgm:prSet/>
      <dgm:spPr/>
      <dgm:t>
        <a:bodyPr/>
        <a:lstStyle/>
        <a:p>
          <a:endParaRPr lang="en-GB"/>
        </a:p>
      </dgm:t>
    </dgm:pt>
    <dgm:pt modelId="{2FBE9BEB-B64E-4CA0-BB29-067D60AA7B16}" type="sibTrans" cxnId="{D9C287F1-63CD-4233-BA7D-51CDC6B2E006}">
      <dgm:prSet/>
      <dgm:spPr/>
      <dgm:t>
        <a:bodyPr/>
        <a:lstStyle/>
        <a:p>
          <a:endParaRPr lang="en-GB"/>
        </a:p>
      </dgm:t>
    </dgm:pt>
    <dgm:pt modelId="{7EB918EA-4012-4EB0-9A7B-62DB798E7F7C}">
      <dgm:prSet phldrT="[Text]" custT="1"/>
      <dgm:spPr/>
      <dgm:t>
        <a:bodyPr/>
        <a:lstStyle/>
        <a:p>
          <a:pPr>
            <a:buFont typeface="Courier New" panose="02070309020205020404" pitchFamily="49" charset="0"/>
            <a:buChar char="o"/>
          </a:pPr>
          <a:r>
            <a:rPr lang="en-GB" sz="1400" i="1" dirty="0">
              <a:latin typeface="+mn-lt"/>
            </a:rPr>
            <a:t>Non-Violent Resistance</a:t>
          </a:r>
        </a:p>
      </dgm:t>
    </dgm:pt>
    <dgm:pt modelId="{EC2B488E-6D60-4593-84B8-AEF9DA41E02C}" type="parTrans" cxnId="{7288E9D8-C97F-4C8F-8F74-993347A0C1A9}">
      <dgm:prSet/>
      <dgm:spPr/>
      <dgm:t>
        <a:bodyPr/>
        <a:lstStyle/>
        <a:p>
          <a:endParaRPr lang="en-GB"/>
        </a:p>
      </dgm:t>
    </dgm:pt>
    <dgm:pt modelId="{03175E48-B7BB-41B7-867D-273DF035B6AA}" type="sibTrans" cxnId="{7288E9D8-C97F-4C8F-8F74-993347A0C1A9}">
      <dgm:prSet/>
      <dgm:spPr/>
      <dgm:t>
        <a:bodyPr/>
        <a:lstStyle/>
        <a:p>
          <a:endParaRPr lang="en-GB"/>
        </a:p>
      </dgm:t>
    </dgm:pt>
    <dgm:pt modelId="{F3A3B4C9-5760-4860-926D-BE5D906FD9BA}">
      <dgm:prSet phldrT="[Text]" custT="1"/>
      <dgm:spPr/>
      <dgm:t>
        <a:bodyPr/>
        <a:lstStyle/>
        <a:p>
          <a:pPr>
            <a:buFont typeface="Courier New" panose="02070309020205020404" pitchFamily="49" charset="0"/>
            <a:buChar char="o"/>
          </a:pPr>
          <a:r>
            <a:rPr lang="en-GB" sz="1400" i="1" dirty="0">
              <a:latin typeface="+mn-lt"/>
            </a:rPr>
            <a:t>Parents Plus Parenting When Separated Programme</a:t>
          </a:r>
        </a:p>
      </dgm:t>
    </dgm:pt>
    <dgm:pt modelId="{47907C18-F1D5-4BF3-94C9-591E5A7E621D}" type="parTrans" cxnId="{D860D159-3321-4C66-98B5-437C24A16E5D}">
      <dgm:prSet/>
      <dgm:spPr/>
      <dgm:t>
        <a:bodyPr/>
        <a:lstStyle/>
        <a:p>
          <a:endParaRPr lang="en-GB"/>
        </a:p>
      </dgm:t>
    </dgm:pt>
    <dgm:pt modelId="{6FBA684F-AE4F-44DE-ABE2-F7A52DE2F9F9}" type="sibTrans" cxnId="{D860D159-3321-4C66-98B5-437C24A16E5D}">
      <dgm:prSet/>
      <dgm:spPr/>
      <dgm:t>
        <a:bodyPr/>
        <a:lstStyle/>
        <a:p>
          <a:endParaRPr lang="en-GB"/>
        </a:p>
      </dgm:t>
    </dgm:pt>
    <dgm:pt modelId="{4615221B-E3B1-4CB2-BE89-C09F1A2A63FE}">
      <dgm:prSet phldrT="[Text]" custT="1"/>
      <dgm:spPr/>
      <dgm:t>
        <a:bodyPr/>
        <a:lstStyle/>
        <a:p>
          <a:pPr>
            <a:buFont typeface="Courier New" panose="02070309020205020404" pitchFamily="49" charset="0"/>
            <a:buChar char="o"/>
          </a:pPr>
          <a:r>
            <a:rPr lang="en-GB" sz="1400" b="1" dirty="0"/>
            <a:t>Face to Face and Zoom Provision</a:t>
          </a:r>
        </a:p>
      </dgm:t>
    </dgm:pt>
    <dgm:pt modelId="{5DD40045-B68E-49A1-BE29-96011429890C}" type="parTrans" cxnId="{69C03278-4A9E-4A75-8675-D331C78D1FF9}">
      <dgm:prSet/>
      <dgm:spPr/>
      <dgm:t>
        <a:bodyPr/>
        <a:lstStyle/>
        <a:p>
          <a:endParaRPr lang="en-GB"/>
        </a:p>
      </dgm:t>
    </dgm:pt>
    <dgm:pt modelId="{4CE518B3-A8CA-4144-8BB4-E34E1E3250F8}" type="sibTrans" cxnId="{69C03278-4A9E-4A75-8675-D331C78D1FF9}">
      <dgm:prSet/>
      <dgm:spPr/>
      <dgm:t>
        <a:bodyPr/>
        <a:lstStyle/>
        <a:p>
          <a:endParaRPr lang="en-GB"/>
        </a:p>
      </dgm:t>
    </dgm:pt>
    <dgm:pt modelId="{1CBE4E37-9BAC-4F44-AF95-2AC57651AFB0}" type="pres">
      <dgm:prSet presAssocID="{26970311-AA99-41DC-A996-8A9AA08B71FC}" presName="cycleMatrixDiagram" presStyleCnt="0">
        <dgm:presLayoutVars>
          <dgm:chMax val="1"/>
          <dgm:dir/>
          <dgm:animLvl val="lvl"/>
          <dgm:resizeHandles val="exact"/>
        </dgm:presLayoutVars>
      </dgm:prSet>
      <dgm:spPr/>
    </dgm:pt>
    <dgm:pt modelId="{ABAEBD7A-EC9D-43C0-828D-CD7202EC23F4}" type="pres">
      <dgm:prSet presAssocID="{26970311-AA99-41DC-A996-8A9AA08B71FC}" presName="children" presStyleCnt="0"/>
      <dgm:spPr/>
    </dgm:pt>
    <dgm:pt modelId="{644248C2-47C0-4884-99B8-1B2FB7C1B2C2}" type="pres">
      <dgm:prSet presAssocID="{26970311-AA99-41DC-A996-8A9AA08B71FC}" presName="child1group" presStyleCnt="0"/>
      <dgm:spPr/>
    </dgm:pt>
    <dgm:pt modelId="{C03F7F34-38A7-440B-9BC3-BC8E22E13C43}" type="pres">
      <dgm:prSet presAssocID="{26970311-AA99-41DC-A996-8A9AA08B71FC}" presName="child1" presStyleLbl="bgAcc1" presStyleIdx="0" presStyleCnt="4" custScaleX="167612" custScaleY="138886" custLinFactNeighborX="-28433" custLinFactNeighborY="7907"/>
      <dgm:spPr/>
    </dgm:pt>
    <dgm:pt modelId="{BF8419AE-0EAD-4525-9313-105A2739A1C3}" type="pres">
      <dgm:prSet presAssocID="{26970311-AA99-41DC-A996-8A9AA08B71FC}" presName="child1Text" presStyleLbl="bgAcc1" presStyleIdx="0" presStyleCnt="4">
        <dgm:presLayoutVars>
          <dgm:bulletEnabled val="1"/>
        </dgm:presLayoutVars>
      </dgm:prSet>
      <dgm:spPr/>
    </dgm:pt>
    <dgm:pt modelId="{35D15FED-F5B6-465A-90DB-CA50732C4808}" type="pres">
      <dgm:prSet presAssocID="{26970311-AA99-41DC-A996-8A9AA08B71FC}" presName="child2group" presStyleCnt="0"/>
      <dgm:spPr/>
    </dgm:pt>
    <dgm:pt modelId="{C57CE00E-0E47-4444-94D4-ED9305592D15}" type="pres">
      <dgm:prSet presAssocID="{26970311-AA99-41DC-A996-8A9AA08B71FC}" presName="child2" presStyleLbl="bgAcc1" presStyleIdx="1" presStyleCnt="4" custScaleX="174101" custScaleY="134792" custLinFactNeighborX="15796" custLinFactNeighborY="11355"/>
      <dgm:spPr/>
    </dgm:pt>
    <dgm:pt modelId="{0EC4233B-EE35-4275-BBE1-31A39EC6E924}" type="pres">
      <dgm:prSet presAssocID="{26970311-AA99-41DC-A996-8A9AA08B71FC}" presName="child2Text" presStyleLbl="bgAcc1" presStyleIdx="1" presStyleCnt="4">
        <dgm:presLayoutVars>
          <dgm:bulletEnabled val="1"/>
        </dgm:presLayoutVars>
      </dgm:prSet>
      <dgm:spPr/>
    </dgm:pt>
    <dgm:pt modelId="{934F3018-17E8-4703-98B7-6B6AF5AAF8DB}" type="pres">
      <dgm:prSet presAssocID="{26970311-AA99-41DC-A996-8A9AA08B71FC}" presName="child3group" presStyleCnt="0"/>
      <dgm:spPr/>
    </dgm:pt>
    <dgm:pt modelId="{D464AEBC-C32F-4DA4-8232-8B0747DEBFB1}" type="pres">
      <dgm:prSet presAssocID="{26970311-AA99-41DC-A996-8A9AA08B71FC}" presName="child3" presStyleLbl="bgAcc1" presStyleIdx="2" presStyleCnt="4" custScaleX="167171" custScaleY="127094" custLinFactNeighborX="23017" custLinFactNeighborY="-9757"/>
      <dgm:spPr/>
    </dgm:pt>
    <dgm:pt modelId="{F8E6C2BC-7F22-4F42-993C-65DCB0385AC6}" type="pres">
      <dgm:prSet presAssocID="{26970311-AA99-41DC-A996-8A9AA08B71FC}" presName="child3Text" presStyleLbl="bgAcc1" presStyleIdx="2" presStyleCnt="4">
        <dgm:presLayoutVars>
          <dgm:bulletEnabled val="1"/>
        </dgm:presLayoutVars>
      </dgm:prSet>
      <dgm:spPr/>
    </dgm:pt>
    <dgm:pt modelId="{A614C011-2D4F-4EAD-90DE-24E51271FF47}" type="pres">
      <dgm:prSet presAssocID="{26970311-AA99-41DC-A996-8A9AA08B71FC}" presName="child4group" presStyleCnt="0"/>
      <dgm:spPr/>
    </dgm:pt>
    <dgm:pt modelId="{21D88808-0660-4CE9-B8E0-0A3A3F07A8C7}" type="pres">
      <dgm:prSet presAssocID="{26970311-AA99-41DC-A996-8A9AA08B71FC}" presName="child4" presStyleLbl="bgAcc1" presStyleIdx="3" presStyleCnt="4" custScaleX="159671" custScaleY="125090" custLinFactNeighborX="-22050" custLinFactNeighborY="-10794"/>
      <dgm:spPr/>
    </dgm:pt>
    <dgm:pt modelId="{20E7266D-D3C3-4FCB-8DC8-0D9E9EC2394D}" type="pres">
      <dgm:prSet presAssocID="{26970311-AA99-41DC-A996-8A9AA08B71FC}" presName="child4Text" presStyleLbl="bgAcc1" presStyleIdx="3" presStyleCnt="4">
        <dgm:presLayoutVars>
          <dgm:bulletEnabled val="1"/>
        </dgm:presLayoutVars>
      </dgm:prSet>
      <dgm:spPr/>
    </dgm:pt>
    <dgm:pt modelId="{979EF001-06CF-4F49-893B-350E7A331821}" type="pres">
      <dgm:prSet presAssocID="{26970311-AA99-41DC-A996-8A9AA08B71FC}" presName="childPlaceholder" presStyleCnt="0"/>
      <dgm:spPr/>
    </dgm:pt>
    <dgm:pt modelId="{B956858D-E2A7-4A66-93FC-2D88D4E3EA1D}" type="pres">
      <dgm:prSet presAssocID="{26970311-AA99-41DC-A996-8A9AA08B71FC}" presName="circle" presStyleCnt="0"/>
      <dgm:spPr/>
    </dgm:pt>
    <dgm:pt modelId="{67A5DFA3-6F97-401A-859E-0B5F0E43DE59}" type="pres">
      <dgm:prSet presAssocID="{26970311-AA99-41DC-A996-8A9AA08B71FC}" presName="quadrant1" presStyleLbl="node1" presStyleIdx="0" presStyleCnt="4">
        <dgm:presLayoutVars>
          <dgm:chMax val="1"/>
          <dgm:bulletEnabled val="1"/>
        </dgm:presLayoutVars>
      </dgm:prSet>
      <dgm:spPr/>
    </dgm:pt>
    <dgm:pt modelId="{160BEE87-2FED-4CB5-A0A4-15B3E1374AF1}" type="pres">
      <dgm:prSet presAssocID="{26970311-AA99-41DC-A996-8A9AA08B71FC}" presName="quadrant2" presStyleLbl="node1" presStyleIdx="1" presStyleCnt="4">
        <dgm:presLayoutVars>
          <dgm:chMax val="1"/>
          <dgm:bulletEnabled val="1"/>
        </dgm:presLayoutVars>
      </dgm:prSet>
      <dgm:spPr/>
    </dgm:pt>
    <dgm:pt modelId="{532EC72B-3712-4CDB-8DF9-B8318CE612E8}" type="pres">
      <dgm:prSet presAssocID="{26970311-AA99-41DC-A996-8A9AA08B71FC}" presName="quadrant3" presStyleLbl="node1" presStyleIdx="2" presStyleCnt="4">
        <dgm:presLayoutVars>
          <dgm:chMax val="1"/>
          <dgm:bulletEnabled val="1"/>
        </dgm:presLayoutVars>
      </dgm:prSet>
      <dgm:spPr/>
    </dgm:pt>
    <dgm:pt modelId="{7F00069F-11A4-4576-AF73-28EEC5A78EB3}" type="pres">
      <dgm:prSet presAssocID="{26970311-AA99-41DC-A996-8A9AA08B71FC}" presName="quadrant4" presStyleLbl="node1" presStyleIdx="3" presStyleCnt="4" custLinFactNeighborX="472" custLinFactNeighborY="1415">
        <dgm:presLayoutVars>
          <dgm:chMax val="1"/>
          <dgm:bulletEnabled val="1"/>
        </dgm:presLayoutVars>
      </dgm:prSet>
      <dgm:spPr/>
    </dgm:pt>
    <dgm:pt modelId="{22793A5E-C117-43CE-B0C8-945187658E83}" type="pres">
      <dgm:prSet presAssocID="{26970311-AA99-41DC-A996-8A9AA08B71FC}" presName="quadrantPlaceholder" presStyleCnt="0"/>
      <dgm:spPr/>
    </dgm:pt>
    <dgm:pt modelId="{5436864A-B893-439A-B691-BF993724C27B}" type="pres">
      <dgm:prSet presAssocID="{26970311-AA99-41DC-A996-8A9AA08B71FC}" presName="center1" presStyleLbl="fgShp" presStyleIdx="0" presStyleCnt="2" custFlipVert="1" custScaleX="8877" custScaleY="23148"/>
      <dgm:spPr>
        <a:prstGeom prst="rect">
          <a:avLst/>
        </a:prstGeom>
        <a:noFill/>
        <a:ln>
          <a:noFill/>
        </a:ln>
      </dgm:spPr>
    </dgm:pt>
    <dgm:pt modelId="{C321A7E4-7A94-4D62-888D-5D58331E370B}" type="pres">
      <dgm:prSet presAssocID="{26970311-AA99-41DC-A996-8A9AA08B71FC}" presName="center2" presStyleLbl="fgShp" presStyleIdx="1" presStyleCnt="2" custScaleX="1225984" custScaleY="75804" custLinFactNeighborX="2049" custLinFactNeighborY="-18848"/>
      <dgm:spPr>
        <a:prstGeom prst="rect">
          <a:avLst/>
        </a:prstGeom>
        <a:solidFill>
          <a:schemeClr val="bg1"/>
        </a:solidFill>
      </dgm:spPr>
    </dgm:pt>
  </dgm:ptLst>
  <dgm:cxnLst>
    <dgm:cxn modelId="{DD1C8801-4B3C-4719-8ED4-D72CB935906A}" type="presOf" srcId="{95720157-9002-4D73-A854-074722F23A06}" destId="{20E7266D-D3C3-4FCB-8DC8-0D9E9EC2394D}" srcOrd="1" destOrd="0" presId="urn:microsoft.com/office/officeart/2005/8/layout/cycle4"/>
    <dgm:cxn modelId="{6C83F402-DCBC-4DD8-AFB5-75472A12D592}" srcId="{C9ED9F2D-FCC1-40A4-B466-F43B379A0435}" destId="{D60C3F9F-2B24-40AA-AA3A-3726C9EEFD54}" srcOrd="1" destOrd="0" parTransId="{9CA097D0-7BF7-4E4C-9C62-7A41C345B0BD}" sibTransId="{F04880A1-0A0A-46B5-BBB2-C53FA49E7775}"/>
    <dgm:cxn modelId="{BCBD1B03-AEE7-497E-B6E1-728563EC3384}" type="presOf" srcId="{AFB527C8-DC66-48DC-AE9A-C97E6F4072B8}" destId="{C03F7F34-38A7-440B-9BC3-BC8E22E13C43}" srcOrd="0" destOrd="3" presId="urn:microsoft.com/office/officeart/2005/8/layout/cycle4"/>
    <dgm:cxn modelId="{B930A407-158F-4E4A-9F52-3398633A7051}" type="presOf" srcId="{4D3D151D-DFD9-4F70-81D5-45E774B0F2C2}" destId="{20E7266D-D3C3-4FCB-8DC8-0D9E9EC2394D}" srcOrd="1" destOrd="6" presId="urn:microsoft.com/office/officeart/2005/8/layout/cycle4"/>
    <dgm:cxn modelId="{6A81710C-D051-4039-876B-18D1E5100A41}" type="presOf" srcId="{4615221B-E3B1-4CB2-BE89-C09F1A2A63FE}" destId="{C03F7F34-38A7-440B-9BC3-BC8E22E13C43}" srcOrd="0" destOrd="7" presId="urn:microsoft.com/office/officeart/2005/8/layout/cycle4"/>
    <dgm:cxn modelId="{68879D0F-627C-4F08-B086-804ABD59EC06}" srcId="{26970311-AA99-41DC-A996-8A9AA08B71FC}" destId="{A554485C-6E79-4936-AD16-D62079B39FFC}" srcOrd="1" destOrd="0" parTransId="{A7F8A5D6-B65F-4395-A7C6-3EF88D55DD93}" sibTransId="{C88C24C1-E076-415E-B70F-9B82FE963C7B}"/>
    <dgm:cxn modelId="{5F375511-4809-4DC2-BE61-AF7794BCF288}" srcId="{C9ED9F2D-FCC1-40A4-B466-F43B379A0435}" destId="{B9DE60F7-EB2C-43E6-BADF-81D1C74C1076}" srcOrd="6" destOrd="0" parTransId="{D2FF90B9-7075-4929-B0C5-49B069FCC9C3}" sibTransId="{044B4DF8-6C7D-4BE3-8033-25DCCF7FAC58}"/>
    <dgm:cxn modelId="{1DB0AD13-5DDB-4568-BCD0-1CDF08805569}" type="presOf" srcId="{4D33B918-965F-4652-AE43-72E27A1B4EEB}" destId="{C57CE00E-0E47-4444-94D4-ED9305592D15}" srcOrd="0" destOrd="3" presId="urn:microsoft.com/office/officeart/2005/8/layout/cycle4"/>
    <dgm:cxn modelId="{CDB0D613-3B8B-46D3-ABED-1A0F05A0A042}" type="presOf" srcId="{87254FD3-15EA-41E5-9EAC-02F27B82BB70}" destId="{0EC4233B-EE35-4275-BBE1-31A39EC6E924}" srcOrd="1" destOrd="5" presId="urn:microsoft.com/office/officeart/2005/8/layout/cycle4"/>
    <dgm:cxn modelId="{7BF2A314-41C5-4B06-80B9-0C9F0923265A}" type="presOf" srcId="{87DB0722-6C67-4687-8729-91EB12BD06F7}" destId="{C57CE00E-0E47-4444-94D4-ED9305592D15}" srcOrd="0" destOrd="2" presId="urn:microsoft.com/office/officeart/2005/8/layout/cycle4"/>
    <dgm:cxn modelId="{BABC2616-E660-4DCE-85F6-0EEB7D436B42}" type="presOf" srcId="{509DB0EB-2732-4B44-B72F-81059A7F7EB8}" destId="{20E7266D-D3C3-4FCB-8DC8-0D9E9EC2394D}" srcOrd="1" destOrd="5" presId="urn:microsoft.com/office/officeart/2005/8/layout/cycle4"/>
    <dgm:cxn modelId="{143D3B1F-35F0-4860-9D02-662BE457197F}" type="presOf" srcId="{95720157-9002-4D73-A854-074722F23A06}" destId="{21D88808-0660-4CE9-B8E0-0A3A3F07A8C7}" srcOrd="0" destOrd="0" presId="urn:microsoft.com/office/officeart/2005/8/layout/cycle4"/>
    <dgm:cxn modelId="{423D1E22-3D3C-44F1-BA9C-C70F972B15DE}" type="presOf" srcId="{6E4739D8-CFE2-40F4-9BA4-1C0E28CAE077}" destId="{BF8419AE-0EAD-4525-9313-105A2739A1C3}" srcOrd="1" destOrd="2" presId="urn:microsoft.com/office/officeart/2005/8/layout/cycle4"/>
    <dgm:cxn modelId="{FCA38225-1B3E-49B9-BD66-58F9677AD380}" type="presOf" srcId="{6B8E298C-EA3B-4B5A-AA9F-18816BCEDE40}" destId="{C57CE00E-0E47-4444-94D4-ED9305592D15}" srcOrd="0" destOrd="1" presId="urn:microsoft.com/office/officeart/2005/8/layout/cycle4"/>
    <dgm:cxn modelId="{1D0C9F2B-24F9-4240-84D8-3E9430FE6027}" type="presOf" srcId="{D60C3F9F-2B24-40AA-AA3A-3726C9EEFD54}" destId="{BF8419AE-0EAD-4525-9313-105A2739A1C3}" srcOrd="1" destOrd="1" presId="urn:microsoft.com/office/officeart/2005/8/layout/cycle4"/>
    <dgm:cxn modelId="{29367C31-061E-469B-86BA-7C85D8896A36}" srcId="{A554485C-6E79-4936-AD16-D62079B39FFC}" destId="{6B8E298C-EA3B-4B5A-AA9F-18816BCEDE40}" srcOrd="1" destOrd="0" parTransId="{13D5A461-8D2F-4810-961E-FC2D39D4B735}" sibTransId="{ADB48A6B-9976-4BC5-9884-F64460F7598D}"/>
    <dgm:cxn modelId="{5DF65D33-AB34-4BA4-8B48-9D977E7181A6}" type="presOf" srcId="{4D3D151D-DFD9-4F70-81D5-45E774B0F2C2}" destId="{21D88808-0660-4CE9-B8E0-0A3A3F07A8C7}" srcOrd="0" destOrd="6" presId="urn:microsoft.com/office/officeart/2005/8/layout/cycle4"/>
    <dgm:cxn modelId="{49379635-C189-4007-850A-63BB70189585}" srcId="{610022B6-0C04-471A-852A-958C2BD7E431}" destId="{8958B595-CE1F-4523-A426-81792900A138}" srcOrd="1" destOrd="0" parTransId="{08BB7425-C3D4-425C-98A0-E58F6508599F}" sibTransId="{D335388B-78D6-4943-860D-4842F1741A9C}"/>
    <dgm:cxn modelId="{B2574136-B6A0-421B-A486-E3B026EBF4A0}" type="presOf" srcId="{1DDA32CB-D600-4B20-8D5F-5AEDB54172A6}" destId="{BF8419AE-0EAD-4525-9313-105A2739A1C3}" srcOrd="1" destOrd="9" presId="urn:microsoft.com/office/officeart/2005/8/layout/cycle4"/>
    <dgm:cxn modelId="{5FCE2237-43AF-45DD-8BED-C6BEDC98D2BC}" type="presOf" srcId="{1421D132-C244-45FE-8940-189B245493B9}" destId="{C57CE00E-0E47-4444-94D4-ED9305592D15}" srcOrd="0" destOrd="6" presId="urn:microsoft.com/office/officeart/2005/8/layout/cycle4"/>
    <dgm:cxn modelId="{15378B37-889C-4E4F-994A-51F2BCCABA70}" type="presOf" srcId="{E2D72375-110C-461C-89C9-C2FA39A02C2D}" destId="{D464AEBC-C32F-4DA4-8232-8B0747DEBFB1}" srcOrd="0" destOrd="1" presId="urn:microsoft.com/office/officeart/2005/8/layout/cycle4"/>
    <dgm:cxn modelId="{BE4BD23B-AC1C-4681-9087-83EED4D6C939}" type="presOf" srcId="{EFBBAEA7-707B-408C-8FC8-6C37B2F88770}" destId="{20E7266D-D3C3-4FCB-8DC8-0D9E9EC2394D}" srcOrd="1" destOrd="4" presId="urn:microsoft.com/office/officeart/2005/8/layout/cycle4"/>
    <dgm:cxn modelId="{4C74515C-D7E2-4F29-8D55-AFAB7B3095ED}" type="presOf" srcId="{EFBBAEA7-707B-408C-8FC8-6C37B2F88770}" destId="{21D88808-0660-4CE9-B8E0-0A3A3F07A8C7}" srcOrd="0" destOrd="4" presId="urn:microsoft.com/office/officeart/2005/8/layout/cycle4"/>
    <dgm:cxn modelId="{6E76F05E-2FFB-482C-8A82-9C9F533DB053}" type="presOf" srcId="{7EB918EA-4012-4EB0-9A7B-62DB798E7F7C}" destId="{C03F7F34-38A7-440B-9BC3-BC8E22E13C43}" srcOrd="0" destOrd="4" presId="urn:microsoft.com/office/officeart/2005/8/layout/cycle4"/>
    <dgm:cxn modelId="{7E463561-4F25-4963-9AB8-7F1272288489}" srcId="{26970311-AA99-41DC-A996-8A9AA08B71FC}" destId="{610022B6-0C04-471A-852A-958C2BD7E431}" srcOrd="3" destOrd="0" parTransId="{94B428F3-6FEF-4FA8-A737-12E9B9638B15}" sibTransId="{2A338249-07C3-483A-9C8E-22063077BC75}"/>
    <dgm:cxn modelId="{573AA563-E3BC-4011-824D-3A58367A3ECF}" srcId="{26970311-AA99-41DC-A996-8A9AA08B71FC}" destId="{C9ED9F2D-FCC1-40A4-B466-F43B379A0435}" srcOrd="0" destOrd="0" parTransId="{B2CDE4BA-CBBF-4DF8-8626-08789CCC1A54}" sibTransId="{A90FD5F1-9B38-48DA-A87C-8DE97898E093}"/>
    <dgm:cxn modelId="{C4758545-DF80-4970-BA3D-34F371BD6C55}" type="presOf" srcId="{4D33B918-965F-4652-AE43-72E27A1B4EEB}" destId="{0EC4233B-EE35-4275-BBE1-31A39EC6E924}" srcOrd="1" destOrd="3" presId="urn:microsoft.com/office/officeart/2005/8/layout/cycle4"/>
    <dgm:cxn modelId="{F9991546-FE05-4FC2-8604-A472BEEB69EA}" srcId="{A554485C-6E79-4936-AD16-D62079B39FFC}" destId="{4D33B918-965F-4652-AE43-72E27A1B4EEB}" srcOrd="3" destOrd="0" parTransId="{42327E31-1046-471C-87A0-FCAC2A791E76}" sibTransId="{AFD70FC6-AB79-4FC2-ACCB-05A7DFBC91EC}"/>
    <dgm:cxn modelId="{30B81648-3B5B-4BAB-B36E-61854D2DA365}" type="presOf" srcId="{B9DE60F7-EB2C-43E6-BADF-81D1C74C1076}" destId="{BF8419AE-0EAD-4525-9313-105A2739A1C3}" srcOrd="1" destOrd="6" presId="urn:microsoft.com/office/officeart/2005/8/layout/cycle4"/>
    <dgm:cxn modelId="{1272F568-01F9-4C3B-9D48-0E61AE901EC4}" srcId="{B391DC12-E747-4A67-A642-7AA0124B9055}" destId="{18523EA8-4D2E-4427-9007-F26504B4E9B2}" srcOrd="0" destOrd="0" parTransId="{81AB50CE-4D73-494F-8D78-635D375574F3}" sibTransId="{F1BEA20B-5E0C-46E1-AADD-B18F82D44971}"/>
    <dgm:cxn modelId="{D67EB069-6DB1-4B92-AD00-98D76E9F7CE1}" type="presOf" srcId="{F3A3B4C9-5760-4860-926D-BE5D906FD9BA}" destId="{BF8419AE-0EAD-4525-9313-105A2739A1C3}" srcOrd="1" destOrd="5" presId="urn:microsoft.com/office/officeart/2005/8/layout/cycle4"/>
    <dgm:cxn modelId="{0F6CBA6C-2E94-445B-83D1-C97FC3912DBD}" srcId="{C9ED9F2D-FCC1-40A4-B466-F43B379A0435}" destId="{6E4739D8-CFE2-40F4-9BA4-1C0E28CAE077}" srcOrd="2" destOrd="0" parTransId="{C0DDB19E-6B95-43A2-9274-1217EB74B692}" sibTransId="{60A1DD77-3325-4EA6-8F6C-A74899A2E48B}"/>
    <dgm:cxn modelId="{FB75984D-4DF2-4016-B5FE-4BC6AACCA8E8}" type="presOf" srcId="{1421D132-C244-45FE-8940-189B245493B9}" destId="{0EC4233B-EE35-4275-BBE1-31A39EC6E924}" srcOrd="1" destOrd="6" presId="urn:microsoft.com/office/officeart/2005/8/layout/cycle4"/>
    <dgm:cxn modelId="{AB573950-EAA3-430A-853A-7F18B9AB7033}" type="presOf" srcId="{2C8A5DC6-2A0E-4F16-85AB-52C888A1E960}" destId="{D464AEBC-C32F-4DA4-8232-8B0747DEBFB1}" srcOrd="0" destOrd="2" presId="urn:microsoft.com/office/officeart/2005/8/layout/cycle4"/>
    <dgm:cxn modelId="{DC877171-1297-4A0A-84A9-F1579028F348}" type="presOf" srcId="{1DDA32CB-D600-4B20-8D5F-5AEDB54172A6}" destId="{C03F7F34-38A7-440B-9BC3-BC8E22E13C43}" srcOrd="0" destOrd="9" presId="urn:microsoft.com/office/officeart/2005/8/layout/cycle4"/>
    <dgm:cxn modelId="{BE5D7957-B828-43EF-A0E5-6A6B141B35F4}" type="presOf" srcId="{EABB2C8C-9750-41E0-9AD1-88E560778075}" destId="{C03F7F34-38A7-440B-9BC3-BC8E22E13C43}" srcOrd="0" destOrd="8" presId="urn:microsoft.com/office/officeart/2005/8/layout/cycle4"/>
    <dgm:cxn modelId="{35DDEB57-CD26-4DFA-A826-B978F6F2B80D}" srcId="{610022B6-0C04-471A-852A-958C2BD7E431}" destId="{EFBBAEA7-707B-408C-8FC8-6C37B2F88770}" srcOrd="4" destOrd="0" parTransId="{86ED2D5D-084B-4F03-AE4C-44A567A28A75}" sibTransId="{48F39FC1-E940-4757-A0F3-32E6CC05BFD2}"/>
    <dgm:cxn modelId="{69C03278-4A9E-4A75-8675-D331C78D1FF9}" srcId="{C9ED9F2D-FCC1-40A4-B466-F43B379A0435}" destId="{4615221B-E3B1-4CB2-BE89-C09F1A2A63FE}" srcOrd="7" destOrd="0" parTransId="{5DD40045-B68E-49A1-BE29-96011429890C}" sibTransId="{4CE518B3-A8CA-4144-8BB4-E34E1E3250F8}"/>
    <dgm:cxn modelId="{2B4C6579-C37E-4E7A-992B-EB8F4107C882}" type="presOf" srcId="{98627D35-8754-424A-B9C8-0360BF2EA9C8}" destId="{0EC4233B-EE35-4275-BBE1-31A39EC6E924}" srcOrd="1" destOrd="0" presId="urn:microsoft.com/office/officeart/2005/8/layout/cycle4"/>
    <dgm:cxn modelId="{D860D159-3321-4C66-98B5-437C24A16E5D}" srcId="{C9ED9F2D-FCC1-40A4-B466-F43B379A0435}" destId="{F3A3B4C9-5760-4860-926D-BE5D906FD9BA}" srcOrd="5" destOrd="0" parTransId="{47907C18-F1D5-4BF3-94C9-591E5A7E621D}" sibTransId="{6FBA684F-AE4F-44DE-ABE2-F7A52DE2F9F9}"/>
    <dgm:cxn modelId="{F188F47C-157A-4328-8A7B-7C60C374E603}" type="presOf" srcId="{E2D72375-110C-461C-89C9-C2FA39A02C2D}" destId="{F8E6C2BC-7F22-4F42-993C-65DCB0385AC6}" srcOrd="1" destOrd="1" presId="urn:microsoft.com/office/officeart/2005/8/layout/cycle4"/>
    <dgm:cxn modelId="{C449737D-8B0D-4BF8-8428-C36B2F349B96}" type="presOf" srcId="{6E4739D8-CFE2-40F4-9BA4-1C0E28CAE077}" destId="{C03F7F34-38A7-440B-9BC3-BC8E22E13C43}" srcOrd="0" destOrd="2" presId="urn:microsoft.com/office/officeart/2005/8/layout/cycle4"/>
    <dgm:cxn modelId="{81EF9F7D-6DB0-4D01-B451-AB4BD2DFC8EC}" srcId="{C9ED9F2D-FCC1-40A4-B466-F43B379A0435}" destId="{EABB2C8C-9750-41E0-9AD1-88E560778075}" srcOrd="8" destOrd="0" parTransId="{5FC322D2-22E4-48BB-9FBB-D4161EFEF3C1}" sibTransId="{B22FBB8B-8A85-4A56-B399-BEDCBE601942}"/>
    <dgm:cxn modelId="{2D81D281-247A-4FF7-A15F-A9D96BC145BF}" type="presOf" srcId="{AFB527C8-DC66-48DC-AE9A-C97E6F4072B8}" destId="{BF8419AE-0EAD-4525-9313-105A2739A1C3}" srcOrd="1" destOrd="3" presId="urn:microsoft.com/office/officeart/2005/8/layout/cycle4"/>
    <dgm:cxn modelId="{470CC783-0C3B-49C9-BEBB-4140A8CBBE7E}" type="presOf" srcId="{C2A34BF7-8B88-41CA-96A4-286AAAEF5072}" destId="{BF8419AE-0EAD-4525-9313-105A2739A1C3}" srcOrd="1" destOrd="0" presId="urn:microsoft.com/office/officeart/2005/8/layout/cycle4"/>
    <dgm:cxn modelId="{DFCA6F85-A6CA-422C-90A4-11D9AE0C2846}" type="presOf" srcId="{87DB0722-6C67-4687-8729-91EB12BD06F7}" destId="{0EC4233B-EE35-4275-BBE1-31A39EC6E924}" srcOrd="1" destOrd="2" presId="urn:microsoft.com/office/officeart/2005/8/layout/cycle4"/>
    <dgm:cxn modelId="{4042D288-9F20-4019-AE9C-9E0DFFC5D9DE}" type="presOf" srcId="{C9ED9F2D-FCC1-40A4-B466-F43B379A0435}" destId="{67A5DFA3-6F97-401A-859E-0B5F0E43DE59}" srcOrd="0" destOrd="0" presId="urn:microsoft.com/office/officeart/2005/8/layout/cycle4"/>
    <dgm:cxn modelId="{91254F94-8524-4721-B26E-43AB1B29BBFE}" srcId="{A554485C-6E79-4936-AD16-D62079B39FFC}" destId="{CAFE27FF-1163-4803-A04E-FBA4907BE8A4}" srcOrd="4" destOrd="0" parTransId="{2E59528C-858B-4402-90ED-BEC34BD56969}" sibTransId="{B8E0AAA0-B517-414C-837C-04DCCF4DCF5C}"/>
    <dgm:cxn modelId="{5461CB94-EE72-4724-AA9B-2CAB0F91BC91}" type="presOf" srcId="{98627D35-8754-424A-B9C8-0360BF2EA9C8}" destId="{C57CE00E-0E47-4444-94D4-ED9305592D15}" srcOrd="0" destOrd="0" presId="urn:microsoft.com/office/officeart/2005/8/layout/cycle4"/>
    <dgm:cxn modelId="{FD08B296-3843-4E6D-B093-1ECBF3657D7C}" srcId="{610022B6-0C04-471A-852A-958C2BD7E431}" destId="{6E9E590E-34BE-4FE7-AA69-E2FB6998FC2C}" srcOrd="2" destOrd="0" parTransId="{0B02444E-4059-488C-84CA-138A3E4BE566}" sibTransId="{243D97C5-096D-4C1F-8C27-D63FFE55F9B2}"/>
    <dgm:cxn modelId="{E393679F-2C6B-49B9-A27A-4B1F470103A4}" type="presOf" srcId="{18523EA8-4D2E-4427-9007-F26504B4E9B2}" destId="{D464AEBC-C32F-4DA4-8232-8B0747DEBFB1}" srcOrd="0" destOrd="0" presId="urn:microsoft.com/office/officeart/2005/8/layout/cycle4"/>
    <dgm:cxn modelId="{F1AF32A3-939F-4444-8837-D55851F61558}" type="presOf" srcId="{6B8E298C-EA3B-4B5A-AA9F-18816BCEDE40}" destId="{0EC4233B-EE35-4275-BBE1-31A39EC6E924}" srcOrd="1" destOrd="1" presId="urn:microsoft.com/office/officeart/2005/8/layout/cycle4"/>
    <dgm:cxn modelId="{4A3155A8-9ED9-4965-8D9E-CF219B129452}" srcId="{610022B6-0C04-471A-852A-958C2BD7E431}" destId="{509DB0EB-2732-4B44-B72F-81059A7F7EB8}" srcOrd="5" destOrd="0" parTransId="{C33ADDAE-C6F7-4635-86C6-9EBB325E0106}" sibTransId="{82DBEC61-3AFC-4F5B-B663-88BB0B6BBA8F}"/>
    <dgm:cxn modelId="{855E03A9-01CF-427A-8A51-F58C63FDE4A4}" type="presOf" srcId="{6E9E590E-34BE-4FE7-AA69-E2FB6998FC2C}" destId="{21D88808-0660-4CE9-B8E0-0A3A3F07A8C7}" srcOrd="0" destOrd="2" presId="urn:microsoft.com/office/officeart/2005/8/layout/cycle4"/>
    <dgm:cxn modelId="{C52388AB-D737-4E5A-908B-D4E5E66C2180}" type="presOf" srcId="{CAFE27FF-1163-4803-A04E-FBA4907BE8A4}" destId="{0EC4233B-EE35-4275-BBE1-31A39EC6E924}" srcOrd="1" destOrd="4" presId="urn:microsoft.com/office/officeart/2005/8/layout/cycle4"/>
    <dgm:cxn modelId="{AB67B8AB-6D97-4753-8016-7A6FB5167BFF}" srcId="{A554485C-6E79-4936-AD16-D62079B39FFC}" destId="{1421D132-C244-45FE-8940-189B245493B9}" srcOrd="6" destOrd="0" parTransId="{90EA9F41-EDB9-4762-A3B1-62CC52DDD4C0}" sibTransId="{D4F693A5-D9A2-418D-9BC6-48F5318288FB}"/>
    <dgm:cxn modelId="{DCBEDDAD-B4BB-4327-A658-18023035B5BE}" type="presOf" srcId="{F3A3B4C9-5760-4860-926D-BE5D906FD9BA}" destId="{C03F7F34-38A7-440B-9BC3-BC8E22E13C43}" srcOrd="0" destOrd="5" presId="urn:microsoft.com/office/officeart/2005/8/layout/cycle4"/>
    <dgm:cxn modelId="{C29352AF-C674-41C7-B36D-EDA422A1A5B0}" type="presOf" srcId="{4615221B-E3B1-4CB2-BE89-C09F1A2A63FE}" destId="{BF8419AE-0EAD-4525-9313-105A2739A1C3}" srcOrd="1" destOrd="7" presId="urn:microsoft.com/office/officeart/2005/8/layout/cycle4"/>
    <dgm:cxn modelId="{D56311B9-8C4D-4210-A382-140562D14D45}" type="presOf" srcId="{6E9E590E-34BE-4FE7-AA69-E2FB6998FC2C}" destId="{20E7266D-D3C3-4FCB-8DC8-0D9E9EC2394D}" srcOrd="1" destOrd="2" presId="urn:microsoft.com/office/officeart/2005/8/layout/cycle4"/>
    <dgm:cxn modelId="{C9239DBC-1744-40CE-A4CA-6BF848212AAE}" srcId="{B391DC12-E747-4A67-A642-7AA0124B9055}" destId="{E2D72375-110C-461C-89C9-C2FA39A02C2D}" srcOrd="1" destOrd="0" parTransId="{467DA8CC-7E5F-4945-93B0-EE55ECC6220F}" sibTransId="{5FA6DDCD-668E-490D-A76B-423CE1BADB0F}"/>
    <dgm:cxn modelId="{3EFA10BD-290F-4C5F-89C2-69915057D697}" srcId="{610022B6-0C04-471A-852A-958C2BD7E431}" destId="{90FAFB13-29C5-40FF-9B90-2D88EF3CFADE}" srcOrd="3" destOrd="0" parTransId="{DAF78CB2-94F4-4663-B40E-DAAC992AADBE}" sibTransId="{06B3B00E-2CC4-4E81-AE91-59C4E2E2EADB}"/>
    <dgm:cxn modelId="{22390EC0-A228-421E-9CFE-5080734A77C4}" srcId="{B391DC12-E747-4A67-A642-7AA0124B9055}" destId="{2C8A5DC6-2A0E-4F16-85AB-52C888A1E960}" srcOrd="2" destOrd="0" parTransId="{11651F0C-055D-4F69-8240-CC180F6A8AF3}" sibTransId="{D11C8007-766B-432E-99B9-32DA9A4A4DCC}"/>
    <dgm:cxn modelId="{51F6AAC3-4E8E-4ED0-BEA0-FB23E69F15B9}" type="presOf" srcId="{D60C3F9F-2B24-40AA-AA3A-3726C9EEFD54}" destId="{C03F7F34-38A7-440B-9BC3-BC8E22E13C43}" srcOrd="0" destOrd="1" presId="urn:microsoft.com/office/officeart/2005/8/layout/cycle4"/>
    <dgm:cxn modelId="{A6993BC8-F5D8-4DE1-A10C-427ABEE347DE}" type="presOf" srcId="{8958B595-CE1F-4523-A426-81792900A138}" destId="{20E7266D-D3C3-4FCB-8DC8-0D9E9EC2394D}" srcOrd="1" destOrd="1" presId="urn:microsoft.com/office/officeart/2005/8/layout/cycle4"/>
    <dgm:cxn modelId="{D02452C8-6A2C-4017-A1B1-00BB2CF3F1D0}" type="presOf" srcId="{EABB2C8C-9750-41E0-9AD1-88E560778075}" destId="{BF8419AE-0EAD-4525-9313-105A2739A1C3}" srcOrd="1" destOrd="8" presId="urn:microsoft.com/office/officeart/2005/8/layout/cycle4"/>
    <dgm:cxn modelId="{944FB6C9-5A01-4DB8-9302-79BA71C9A34C}" type="presOf" srcId="{A554485C-6E79-4936-AD16-D62079B39FFC}" destId="{160BEE87-2FED-4CB5-A0A4-15B3E1374AF1}" srcOrd="0" destOrd="0" presId="urn:microsoft.com/office/officeart/2005/8/layout/cycle4"/>
    <dgm:cxn modelId="{0171ECC9-D1A1-4D07-B9B5-B9F173C76989}" srcId="{C9ED9F2D-FCC1-40A4-B466-F43B379A0435}" destId="{1DDA32CB-D600-4B20-8D5F-5AEDB54172A6}" srcOrd="9" destOrd="0" parTransId="{6D5DC255-9015-468E-85EB-5B8385442869}" sibTransId="{68149ED3-5600-44A6-BCC4-D77101F9782D}"/>
    <dgm:cxn modelId="{18BA38CB-A38F-4B70-8961-C495E989CCA0}" type="presOf" srcId="{CAFE27FF-1163-4803-A04E-FBA4907BE8A4}" destId="{C57CE00E-0E47-4444-94D4-ED9305592D15}" srcOrd="0" destOrd="4" presId="urn:microsoft.com/office/officeart/2005/8/layout/cycle4"/>
    <dgm:cxn modelId="{8484B8CB-7096-4BC8-A663-ECBA5D007E4D}" srcId="{26970311-AA99-41DC-A996-8A9AA08B71FC}" destId="{B391DC12-E747-4A67-A642-7AA0124B9055}" srcOrd="2" destOrd="0" parTransId="{D2FE3FCB-7220-4FBC-8654-65CC319B374A}" sibTransId="{F70ABF2F-4885-477D-BBC2-2D34B0F9B585}"/>
    <dgm:cxn modelId="{D8E2D9CC-88DB-4843-A4BE-52272E0E2558}" type="presOf" srcId="{509DB0EB-2732-4B44-B72F-81059A7F7EB8}" destId="{21D88808-0660-4CE9-B8E0-0A3A3F07A8C7}" srcOrd="0" destOrd="5" presId="urn:microsoft.com/office/officeart/2005/8/layout/cycle4"/>
    <dgm:cxn modelId="{16941CCE-4E35-45AB-A2C1-EC42B506648D}" type="presOf" srcId="{87254FD3-15EA-41E5-9EAC-02F27B82BB70}" destId="{C57CE00E-0E47-4444-94D4-ED9305592D15}" srcOrd="0" destOrd="5" presId="urn:microsoft.com/office/officeart/2005/8/layout/cycle4"/>
    <dgm:cxn modelId="{7F0646D4-0033-490A-8661-B3C5E738CFAE}" srcId="{A554485C-6E79-4936-AD16-D62079B39FFC}" destId="{87DB0722-6C67-4687-8729-91EB12BD06F7}" srcOrd="2" destOrd="0" parTransId="{7EE1F46A-58C4-4CCD-986B-B0D73F05D59E}" sibTransId="{D5ADC636-CBC2-46CA-8F00-E9DAD74099E4}"/>
    <dgm:cxn modelId="{FEAD6BD4-973F-400F-8A97-934379720035}" srcId="{610022B6-0C04-471A-852A-958C2BD7E431}" destId="{4D3D151D-DFD9-4F70-81D5-45E774B0F2C2}" srcOrd="6" destOrd="0" parTransId="{BB49E070-C3BC-43D7-B126-B80DAD26A8E1}" sibTransId="{B5D4D7DA-1028-41BF-A054-41C1409FD508}"/>
    <dgm:cxn modelId="{6250D8D7-FCC6-4384-8FC2-166979D9BA4E}" type="presOf" srcId="{B391DC12-E747-4A67-A642-7AA0124B9055}" destId="{532EC72B-3712-4CDB-8DF9-B8318CE612E8}" srcOrd="0" destOrd="0" presId="urn:microsoft.com/office/officeart/2005/8/layout/cycle4"/>
    <dgm:cxn modelId="{71B1E1D7-FFC2-4CDC-A23F-B0C1268B8C0D}" type="presOf" srcId="{26970311-AA99-41DC-A996-8A9AA08B71FC}" destId="{1CBE4E37-9BAC-4F44-AF95-2AC57651AFB0}" srcOrd="0" destOrd="0" presId="urn:microsoft.com/office/officeart/2005/8/layout/cycle4"/>
    <dgm:cxn modelId="{7288E9D8-C97F-4C8F-8F74-993347A0C1A9}" srcId="{C9ED9F2D-FCC1-40A4-B466-F43B379A0435}" destId="{7EB918EA-4012-4EB0-9A7B-62DB798E7F7C}" srcOrd="4" destOrd="0" parTransId="{EC2B488E-6D60-4593-84B8-AEF9DA41E02C}" sibTransId="{03175E48-B7BB-41B7-867D-273DF035B6AA}"/>
    <dgm:cxn modelId="{0851F7D9-171B-4DA1-89EE-B42DBA731D40}" type="presOf" srcId="{90FAFB13-29C5-40FF-9B90-2D88EF3CFADE}" destId="{20E7266D-D3C3-4FCB-8DC8-0D9E9EC2394D}" srcOrd="1" destOrd="3" presId="urn:microsoft.com/office/officeart/2005/8/layout/cycle4"/>
    <dgm:cxn modelId="{FEB91EDB-FA66-47D0-BF9D-395D44217BDF}" type="presOf" srcId="{90FAFB13-29C5-40FF-9B90-2D88EF3CFADE}" destId="{21D88808-0660-4CE9-B8E0-0A3A3F07A8C7}" srcOrd="0" destOrd="3" presId="urn:microsoft.com/office/officeart/2005/8/layout/cycle4"/>
    <dgm:cxn modelId="{61BCF4DC-F153-4C02-A6CE-DB4B6BE2A486}" srcId="{610022B6-0C04-471A-852A-958C2BD7E431}" destId="{95720157-9002-4D73-A854-074722F23A06}" srcOrd="0" destOrd="0" parTransId="{4D1DE804-32D3-4B08-96A1-79168E6273E2}" sibTransId="{73A3669B-0043-4A0D-B392-593306387121}"/>
    <dgm:cxn modelId="{A54126DD-4063-4267-AE3A-CF0DC3952E1C}" type="presOf" srcId="{C2A34BF7-8B88-41CA-96A4-286AAAEF5072}" destId="{C03F7F34-38A7-440B-9BC3-BC8E22E13C43}" srcOrd="0" destOrd="0" presId="urn:microsoft.com/office/officeart/2005/8/layout/cycle4"/>
    <dgm:cxn modelId="{80EAA6E1-9666-4A32-9EBB-0EAA43F314AA}" srcId="{A554485C-6E79-4936-AD16-D62079B39FFC}" destId="{98627D35-8754-424A-B9C8-0360BF2EA9C8}" srcOrd="0" destOrd="0" parTransId="{75D3A541-D956-4464-917B-21EB19D3C2A6}" sibTransId="{D298F9DB-D705-4DFC-8E81-3838E468F8AD}"/>
    <dgm:cxn modelId="{399BECE1-9FD3-4E8E-A116-7A2ECBBD3F44}" type="presOf" srcId="{610022B6-0C04-471A-852A-958C2BD7E431}" destId="{7F00069F-11A4-4576-AF73-28EEC5A78EB3}" srcOrd="0" destOrd="0" presId="urn:microsoft.com/office/officeart/2005/8/layout/cycle4"/>
    <dgm:cxn modelId="{C00F8EE6-736A-42F0-86C5-5EEFCA8879D6}" type="presOf" srcId="{8958B595-CE1F-4523-A426-81792900A138}" destId="{21D88808-0660-4CE9-B8E0-0A3A3F07A8C7}" srcOrd="0" destOrd="1" presId="urn:microsoft.com/office/officeart/2005/8/layout/cycle4"/>
    <dgm:cxn modelId="{D9C287F1-63CD-4233-BA7D-51CDC6B2E006}" srcId="{C9ED9F2D-FCC1-40A4-B466-F43B379A0435}" destId="{AFB527C8-DC66-48DC-AE9A-C97E6F4072B8}" srcOrd="3" destOrd="0" parTransId="{5E291FA1-F090-48CE-B68F-F73BCD1C64B1}" sibTransId="{2FBE9BEB-B64E-4CA0-BB29-067D60AA7B16}"/>
    <dgm:cxn modelId="{8E54A5F1-8578-427E-8DB3-5A58B444C922}" srcId="{C9ED9F2D-FCC1-40A4-B466-F43B379A0435}" destId="{C2A34BF7-8B88-41CA-96A4-286AAAEF5072}" srcOrd="0" destOrd="0" parTransId="{8E20A858-8E2A-441E-A0F2-D3041146CB64}" sibTransId="{1C94BDB1-FADE-47FC-973A-FC3B23F48C0D}"/>
    <dgm:cxn modelId="{1A3220F5-8BAD-43D5-9646-1BF428C3D058}" type="presOf" srcId="{7EB918EA-4012-4EB0-9A7B-62DB798E7F7C}" destId="{BF8419AE-0EAD-4525-9313-105A2739A1C3}" srcOrd="1" destOrd="4" presId="urn:microsoft.com/office/officeart/2005/8/layout/cycle4"/>
    <dgm:cxn modelId="{0FE866F6-9366-42AE-A430-F3160332E08F}" srcId="{A554485C-6E79-4936-AD16-D62079B39FFC}" destId="{87254FD3-15EA-41E5-9EAC-02F27B82BB70}" srcOrd="5" destOrd="0" parTransId="{016F408F-2D2E-4735-A2CB-FA52669DA378}" sibTransId="{778624D9-5FA0-46D9-84D4-8627EE439A68}"/>
    <dgm:cxn modelId="{EDCE17F7-3B07-4E3B-BEA5-ADAE89AB1D24}" type="presOf" srcId="{2C8A5DC6-2A0E-4F16-85AB-52C888A1E960}" destId="{F8E6C2BC-7F22-4F42-993C-65DCB0385AC6}" srcOrd="1" destOrd="2" presId="urn:microsoft.com/office/officeart/2005/8/layout/cycle4"/>
    <dgm:cxn modelId="{D9A5ECF7-8992-4047-801F-DBD7E1AE038E}" type="presOf" srcId="{B9DE60F7-EB2C-43E6-BADF-81D1C74C1076}" destId="{C03F7F34-38A7-440B-9BC3-BC8E22E13C43}" srcOrd="0" destOrd="6" presId="urn:microsoft.com/office/officeart/2005/8/layout/cycle4"/>
    <dgm:cxn modelId="{F75F40F9-0784-40F3-A317-2DCDDB77DF67}" type="presOf" srcId="{18523EA8-4D2E-4427-9007-F26504B4E9B2}" destId="{F8E6C2BC-7F22-4F42-993C-65DCB0385AC6}" srcOrd="1" destOrd="0" presId="urn:microsoft.com/office/officeart/2005/8/layout/cycle4"/>
    <dgm:cxn modelId="{B0D0F00E-B7FF-45FA-9E90-69B0686F304E}" type="presParOf" srcId="{1CBE4E37-9BAC-4F44-AF95-2AC57651AFB0}" destId="{ABAEBD7A-EC9D-43C0-828D-CD7202EC23F4}" srcOrd="0" destOrd="0" presId="urn:microsoft.com/office/officeart/2005/8/layout/cycle4"/>
    <dgm:cxn modelId="{3210C046-97F0-418D-9D60-E724308EE91B}" type="presParOf" srcId="{ABAEBD7A-EC9D-43C0-828D-CD7202EC23F4}" destId="{644248C2-47C0-4884-99B8-1B2FB7C1B2C2}" srcOrd="0" destOrd="0" presId="urn:microsoft.com/office/officeart/2005/8/layout/cycle4"/>
    <dgm:cxn modelId="{C42FC29B-C996-43EE-9952-C37327639FDA}" type="presParOf" srcId="{644248C2-47C0-4884-99B8-1B2FB7C1B2C2}" destId="{C03F7F34-38A7-440B-9BC3-BC8E22E13C43}" srcOrd="0" destOrd="0" presId="urn:microsoft.com/office/officeart/2005/8/layout/cycle4"/>
    <dgm:cxn modelId="{C68BD9FE-EA51-46E8-A26D-748D885E6193}" type="presParOf" srcId="{644248C2-47C0-4884-99B8-1B2FB7C1B2C2}" destId="{BF8419AE-0EAD-4525-9313-105A2739A1C3}" srcOrd="1" destOrd="0" presId="urn:microsoft.com/office/officeart/2005/8/layout/cycle4"/>
    <dgm:cxn modelId="{5F890C36-3E3D-4370-8845-ECFE5ABB3AB4}" type="presParOf" srcId="{ABAEBD7A-EC9D-43C0-828D-CD7202EC23F4}" destId="{35D15FED-F5B6-465A-90DB-CA50732C4808}" srcOrd="1" destOrd="0" presId="urn:microsoft.com/office/officeart/2005/8/layout/cycle4"/>
    <dgm:cxn modelId="{82AAAFEE-D300-4321-A9A3-989969221AB0}" type="presParOf" srcId="{35D15FED-F5B6-465A-90DB-CA50732C4808}" destId="{C57CE00E-0E47-4444-94D4-ED9305592D15}" srcOrd="0" destOrd="0" presId="urn:microsoft.com/office/officeart/2005/8/layout/cycle4"/>
    <dgm:cxn modelId="{9D2DCFD8-5E75-4BC3-AF49-D99ED1C01C4F}" type="presParOf" srcId="{35D15FED-F5B6-465A-90DB-CA50732C4808}" destId="{0EC4233B-EE35-4275-BBE1-31A39EC6E924}" srcOrd="1" destOrd="0" presId="urn:microsoft.com/office/officeart/2005/8/layout/cycle4"/>
    <dgm:cxn modelId="{4006E271-43FF-42BD-8DC1-ECF7977EE5CA}" type="presParOf" srcId="{ABAEBD7A-EC9D-43C0-828D-CD7202EC23F4}" destId="{934F3018-17E8-4703-98B7-6B6AF5AAF8DB}" srcOrd="2" destOrd="0" presId="urn:microsoft.com/office/officeart/2005/8/layout/cycle4"/>
    <dgm:cxn modelId="{0FEEB029-D66B-4BFD-BF80-86386A906879}" type="presParOf" srcId="{934F3018-17E8-4703-98B7-6B6AF5AAF8DB}" destId="{D464AEBC-C32F-4DA4-8232-8B0747DEBFB1}" srcOrd="0" destOrd="0" presId="urn:microsoft.com/office/officeart/2005/8/layout/cycle4"/>
    <dgm:cxn modelId="{6C163BB7-2810-45E6-A85D-79AA689CCE84}" type="presParOf" srcId="{934F3018-17E8-4703-98B7-6B6AF5AAF8DB}" destId="{F8E6C2BC-7F22-4F42-993C-65DCB0385AC6}" srcOrd="1" destOrd="0" presId="urn:microsoft.com/office/officeart/2005/8/layout/cycle4"/>
    <dgm:cxn modelId="{AD0895CA-F8AC-40B8-9F86-D5785872D127}" type="presParOf" srcId="{ABAEBD7A-EC9D-43C0-828D-CD7202EC23F4}" destId="{A614C011-2D4F-4EAD-90DE-24E51271FF47}" srcOrd="3" destOrd="0" presId="urn:microsoft.com/office/officeart/2005/8/layout/cycle4"/>
    <dgm:cxn modelId="{1566869D-A092-4489-ACB5-DF8FF315EDD3}" type="presParOf" srcId="{A614C011-2D4F-4EAD-90DE-24E51271FF47}" destId="{21D88808-0660-4CE9-B8E0-0A3A3F07A8C7}" srcOrd="0" destOrd="0" presId="urn:microsoft.com/office/officeart/2005/8/layout/cycle4"/>
    <dgm:cxn modelId="{214F22BB-B4C8-4C30-BB44-026215776C41}" type="presParOf" srcId="{A614C011-2D4F-4EAD-90DE-24E51271FF47}" destId="{20E7266D-D3C3-4FCB-8DC8-0D9E9EC2394D}" srcOrd="1" destOrd="0" presId="urn:microsoft.com/office/officeart/2005/8/layout/cycle4"/>
    <dgm:cxn modelId="{C7313011-F515-420D-B484-3EB7A2D8553F}" type="presParOf" srcId="{ABAEBD7A-EC9D-43C0-828D-CD7202EC23F4}" destId="{979EF001-06CF-4F49-893B-350E7A331821}" srcOrd="4" destOrd="0" presId="urn:microsoft.com/office/officeart/2005/8/layout/cycle4"/>
    <dgm:cxn modelId="{EFBC842B-AF3C-4DF2-B435-B0858845DF89}" type="presParOf" srcId="{1CBE4E37-9BAC-4F44-AF95-2AC57651AFB0}" destId="{B956858D-E2A7-4A66-93FC-2D88D4E3EA1D}" srcOrd="1" destOrd="0" presId="urn:microsoft.com/office/officeart/2005/8/layout/cycle4"/>
    <dgm:cxn modelId="{1D1AA0B0-17BF-44E1-B3BE-91B2F2F8E4FA}" type="presParOf" srcId="{B956858D-E2A7-4A66-93FC-2D88D4E3EA1D}" destId="{67A5DFA3-6F97-401A-859E-0B5F0E43DE59}" srcOrd="0" destOrd="0" presId="urn:microsoft.com/office/officeart/2005/8/layout/cycle4"/>
    <dgm:cxn modelId="{7EB89D6B-AC2C-4BB0-9BE6-5F3860B57568}" type="presParOf" srcId="{B956858D-E2A7-4A66-93FC-2D88D4E3EA1D}" destId="{160BEE87-2FED-4CB5-A0A4-15B3E1374AF1}" srcOrd="1" destOrd="0" presId="urn:microsoft.com/office/officeart/2005/8/layout/cycle4"/>
    <dgm:cxn modelId="{2A05A313-EBAB-4B3C-AB01-ADDADB9F665F}" type="presParOf" srcId="{B956858D-E2A7-4A66-93FC-2D88D4E3EA1D}" destId="{532EC72B-3712-4CDB-8DF9-B8318CE612E8}" srcOrd="2" destOrd="0" presId="urn:microsoft.com/office/officeart/2005/8/layout/cycle4"/>
    <dgm:cxn modelId="{B85D4E62-A833-45DC-B45D-54D1DF334B3C}" type="presParOf" srcId="{B956858D-E2A7-4A66-93FC-2D88D4E3EA1D}" destId="{7F00069F-11A4-4576-AF73-28EEC5A78EB3}" srcOrd="3" destOrd="0" presId="urn:microsoft.com/office/officeart/2005/8/layout/cycle4"/>
    <dgm:cxn modelId="{651E6853-DBB2-4DF7-8C37-F568D8C110FC}" type="presParOf" srcId="{B956858D-E2A7-4A66-93FC-2D88D4E3EA1D}" destId="{22793A5E-C117-43CE-B0C8-945187658E83}" srcOrd="4" destOrd="0" presId="urn:microsoft.com/office/officeart/2005/8/layout/cycle4"/>
    <dgm:cxn modelId="{F05AF913-0772-4A26-851A-4947A8D01CD1}" type="presParOf" srcId="{1CBE4E37-9BAC-4F44-AF95-2AC57651AFB0}" destId="{5436864A-B893-439A-B691-BF993724C27B}" srcOrd="2" destOrd="0" presId="urn:microsoft.com/office/officeart/2005/8/layout/cycle4"/>
    <dgm:cxn modelId="{49ECDC95-2291-422A-BC60-8F673D8F70CE}" type="presParOf" srcId="{1CBE4E37-9BAC-4F44-AF95-2AC57651AFB0}" destId="{C321A7E4-7A94-4D62-888D-5D58331E370B}"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26B94-3E1C-4357-A808-7A170127FA90}">
      <dsp:nvSpPr>
        <dsp:cNvPr id="0" name=""/>
        <dsp:cNvSpPr/>
      </dsp:nvSpPr>
      <dsp:spPr>
        <a:xfrm>
          <a:off x="1468256" y="764"/>
          <a:ext cx="4008116" cy="240487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Bristol Families in Focus (</a:t>
          </a:r>
          <a:r>
            <a:rPr lang="en-GB" sz="2300" kern="1200" dirty="0" err="1"/>
            <a:t>FiF</a:t>
          </a:r>
          <a:r>
            <a:rPr lang="en-GB" sz="2300" kern="1200" dirty="0"/>
            <a:t>) support children and families whose needs require a multiagency response due to their complexity or significance</a:t>
          </a:r>
          <a:endParaRPr lang="en-US" sz="2300" kern="1200" dirty="0"/>
        </a:p>
      </dsp:txBody>
      <dsp:txXfrm>
        <a:off x="1468256" y="764"/>
        <a:ext cx="4008116" cy="2404870"/>
      </dsp:txXfrm>
    </dsp:sp>
    <dsp:sp modelId="{1767480F-BCF1-47D8-AE87-AFB156C0FAA3}">
      <dsp:nvSpPr>
        <dsp:cNvPr id="0" name=""/>
        <dsp:cNvSpPr/>
      </dsp:nvSpPr>
      <dsp:spPr>
        <a:xfrm>
          <a:off x="5877185" y="764"/>
          <a:ext cx="4008116" cy="240487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3 </a:t>
          </a:r>
          <a:r>
            <a:rPr lang="en-GB" sz="2300" kern="1200" dirty="0" err="1"/>
            <a:t>FiF</a:t>
          </a:r>
          <a:r>
            <a:rPr lang="en-GB" sz="2300" kern="1200" dirty="0"/>
            <a:t> Parenting Supervisors and 11 </a:t>
          </a:r>
          <a:r>
            <a:rPr lang="en-GB" sz="2300" kern="1200" dirty="0" err="1"/>
            <a:t>FiF</a:t>
          </a:r>
          <a:r>
            <a:rPr lang="en-GB" sz="2300" kern="1200" dirty="0"/>
            <a:t> Parenting Specialists deliver a city-wide service through each of the 3 area-based </a:t>
          </a:r>
          <a:r>
            <a:rPr lang="en-GB" sz="2300" kern="1200" dirty="0" err="1"/>
            <a:t>FiF</a:t>
          </a:r>
          <a:r>
            <a:rPr lang="en-GB" sz="2300" kern="1200" dirty="0"/>
            <a:t> Teams </a:t>
          </a:r>
          <a:endParaRPr lang="en-US" sz="2300" kern="1200" dirty="0"/>
        </a:p>
      </dsp:txBody>
      <dsp:txXfrm>
        <a:off x="5877185" y="764"/>
        <a:ext cx="4008116" cy="2404870"/>
      </dsp:txXfrm>
    </dsp:sp>
    <dsp:sp modelId="{7A1ACF3B-E852-4E3D-AFE2-7525213DD3A3}">
      <dsp:nvSpPr>
        <dsp:cNvPr id="0" name=""/>
        <dsp:cNvSpPr/>
      </dsp:nvSpPr>
      <dsp:spPr>
        <a:xfrm>
          <a:off x="1468256" y="2806445"/>
          <a:ext cx="4008116" cy="240487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All are trained through the Improving Access to Psychological Therapies programme (CYP-IAPT)  </a:t>
          </a:r>
          <a:endParaRPr lang="en-US" sz="2300" kern="1200" dirty="0"/>
        </a:p>
      </dsp:txBody>
      <dsp:txXfrm>
        <a:off x="1468256" y="2806445"/>
        <a:ext cx="4008116" cy="2404870"/>
      </dsp:txXfrm>
    </dsp:sp>
    <dsp:sp modelId="{1301F444-FFEC-4485-A5B2-9D56BDA908F3}">
      <dsp:nvSpPr>
        <dsp:cNvPr id="0" name=""/>
        <dsp:cNvSpPr/>
      </dsp:nvSpPr>
      <dsp:spPr>
        <a:xfrm>
          <a:off x="5877185" y="2806445"/>
          <a:ext cx="4008116" cy="240487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Core offer of evidence-based group parenting programmes for parents and carers of children aged 2y—17y based on principles of participation and collaborative practice </a:t>
          </a:r>
          <a:endParaRPr lang="en-US" sz="2300" kern="1200" dirty="0"/>
        </a:p>
      </dsp:txBody>
      <dsp:txXfrm>
        <a:off x="5877185" y="2806445"/>
        <a:ext cx="4008116" cy="240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4AEBC-C32F-4DA4-8232-8B0747DEBFB1}">
      <dsp:nvSpPr>
        <dsp:cNvPr id="0" name=""/>
        <dsp:cNvSpPr/>
      </dsp:nvSpPr>
      <dsp:spPr>
        <a:xfrm>
          <a:off x="5818115" y="3658630"/>
          <a:ext cx="4876527" cy="240158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en-GB" sz="1400" b="1" kern="1200" dirty="0"/>
            <a:t>Bristol City Council Website</a:t>
          </a:r>
        </a:p>
        <a:p>
          <a:pPr marL="114300" lvl="1" indent="-114300" algn="r" defTabSz="622300">
            <a:lnSpc>
              <a:spcPct val="90000"/>
            </a:lnSpc>
            <a:spcBef>
              <a:spcPct val="0"/>
            </a:spcBef>
            <a:spcAft>
              <a:spcPct val="15000"/>
            </a:spcAft>
            <a:buChar char="•"/>
          </a:pPr>
          <a:r>
            <a:rPr lang="en-GB" sz="1400" b="1" kern="1200" dirty="0"/>
            <a:t>Parenting Menu</a:t>
          </a:r>
        </a:p>
        <a:p>
          <a:pPr marL="114300" lvl="1" indent="-114300" algn="r" defTabSz="622300">
            <a:lnSpc>
              <a:spcPct val="90000"/>
            </a:lnSpc>
            <a:spcBef>
              <a:spcPct val="0"/>
            </a:spcBef>
            <a:spcAft>
              <a:spcPct val="15000"/>
            </a:spcAft>
            <a:buChar char="•"/>
          </a:pPr>
          <a:r>
            <a:rPr lang="en-GB" sz="1400" b="1" kern="1200" dirty="0"/>
            <a:t>Small Grants for External Providers</a:t>
          </a:r>
        </a:p>
      </dsp:txBody>
      <dsp:txXfrm>
        <a:off x="7333828" y="4311781"/>
        <a:ext cx="3308059" cy="1695678"/>
      </dsp:txXfrm>
    </dsp:sp>
    <dsp:sp modelId="{21D88808-0660-4CE9-B8E0-0A3A3F07A8C7}">
      <dsp:nvSpPr>
        <dsp:cNvPr id="0" name=""/>
        <dsp:cNvSpPr/>
      </dsp:nvSpPr>
      <dsp:spPr>
        <a:xfrm>
          <a:off x="0" y="3657968"/>
          <a:ext cx="4657745" cy="236371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a:t>Co-ordinate Parent-Graduate Meetings in Partnership</a:t>
          </a:r>
        </a:p>
        <a:p>
          <a:pPr marL="114300" lvl="1" indent="-114300" algn="l" defTabSz="622300">
            <a:lnSpc>
              <a:spcPct val="90000"/>
            </a:lnSpc>
            <a:spcBef>
              <a:spcPct val="0"/>
            </a:spcBef>
            <a:spcAft>
              <a:spcPct val="15000"/>
            </a:spcAft>
            <a:buChar char="•"/>
          </a:pPr>
          <a:r>
            <a:rPr lang="en-GB" sz="1400" b="1" kern="1200" dirty="0"/>
            <a:t>Feedback to Shape Services</a:t>
          </a:r>
        </a:p>
        <a:p>
          <a:pPr marL="114300" lvl="1" indent="-114300" algn="l" defTabSz="622300">
            <a:lnSpc>
              <a:spcPct val="90000"/>
            </a:lnSpc>
            <a:spcBef>
              <a:spcPct val="0"/>
            </a:spcBef>
            <a:spcAft>
              <a:spcPct val="15000"/>
            </a:spcAft>
            <a:buChar char="•"/>
          </a:pPr>
          <a:r>
            <a:rPr lang="en-GB" sz="1400" b="1" kern="1200" dirty="0"/>
            <a:t>Support for Parent/Carer Graduates</a:t>
          </a:r>
        </a:p>
        <a:p>
          <a:pPr marL="114300" lvl="1" indent="-114300" algn="l" defTabSz="622300">
            <a:lnSpc>
              <a:spcPct val="90000"/>
            </a:lnSpc>
            <a:spcBef>
              <a:spcPct val="0"/>
            </a:spcBef>
            <a:spcAft>
              <a:spcPct val="15000"/>
            </a:spcAft>
            <a:buChar char="•"/>
          </a:pPr>
          <a:r>
            <a:rPr lang="en-GB" sz="1400" b="1" kern="1200" dirty="0"/>
            <a:t>Event Planning</a:t>
          </a:r>
        </a:p>
        <a:p>
          <a:pPr marL="114300" lvl="1" indent="-114300" algn="l" defTabSz="622300">
            <a:lnSpc>
              <a:spcPct val="90000"/>
            </a:lnSpc>
            <a:spcBef>
              <a:spcPct val="0"/>
            </a:spcBef>
            <a:spcAft>
              <a:spcPct val="15000"/>
            </a:spcAft>
            <a:buChar char="•"/>
          </a:pPr>
          <a:r>
            <a:rPr lang="en-GB" sz="1400" b="1" kern="1200" dirty="0"/>
            <a:t>Information and Experience Sharing</a:t>
          </a:r>
        </a:p>
        <a:p>
          <a:pPr marL="57150" lvl="1" indent="-57150" algn="l" defTabSz="488950">
            <a:lnSpc>
              <a:spcPct val="90000"/>
            </a:lnSpc>
            <a:spcBef>
              <a:spcPct val="0"/>
            </a:spcBef>
            <a:spcAft>
              <a:spcPct val="15000"/>
            </a:spcAft>
            <a:buChar char="•"/>
          </a:pPr>
          <a:endParaRPr lang="en-GB" sz="1100" b="1" kern="1200"/>
        </a:p>
        <a:p>
          <a:pPr marL="57150" lvl="1" indent="-57150" algn="l" defTabSz="488950">
            <a:lnSpc>
              <a:spcPct val="90000"/>
            </a:lnSpc>
            <a:spcBef>
              <a:spcPct val="0"/>
            </a:spcBef>
            <a:spcAft>
              <a:spcPct val="15000"/>
            </a:spcAft>
            <a:buChar char="•"/>
          </a:pPr>
          <a:endParaRPr lang="en-GB" sz="1100" b="1" kern="1200"/>
        </a:p>
      </dsp:txBody>
      <dsp:txXfrm>
        <a:off x="51923" y="4300820"/>
        <a:ext cx="3156576" cy="1668941"/>
      </dsp:txXfrm>
    </dsp:sp>
    <dsp:sp modelId="{C57CE00E-0E47-4444-94D4-ED9305592D15}">
      <dsp:nvSpPr>
        <dsp:cNvPr id="0" name=""/>
        <dsp:cNvSpPr/>
      </dsp:nvSpPr>
      <dsp:spPr>
        <a:xfrm>
          <a:off x="5601172" y="-30592"/>
          <a:ext cx="5078681" cy="254704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en-GB" sz="1400" b="1" kern="1200" dirty="0"/>
            <a:t>Parenting Models Training</a:t>
          </a:r>
        </a:p>
        <a:p>
          <a:pPr marL="114300" lvl="1" indent="-114300" algn="r" defTabSz="622300">
            <a:lnSpc>
              <a:spcPct val="90000"/>
            </a:lnSpc>
            <a:spcBef>
              <a:spcPct val="0"/>
            </a:spcBef>
            <a:spcAft>
              <a:spcPct val="15000"/>
            </a:spcAft>
            <a:buChar char="•"/>
          </a:pPr>
          <a:r>
            <a:rPr lang="en-GB" sz="1400" b="1" kern="1200" dirty="0"/>
            <a:t>Routine Outcome Measures Training</a:t>
          </a:r>
        </a:p>
        <a:p>
          <a:pPr marL="114300" lvl="1" indent="-114300" algn="r" defTabSz="622300">
            <a:lnSpc>
              <a:spcPct val="90000"/>
            </a:lnSpc>
            <a:spcBef>
              <a:spcPct val="0"/>
            </a:spcBef>
            <a:spcAft>
              <a:spcPct val="15000"/>
            </a:spcAft>
            <a:buChar char="•"/>
          </a:pPr>
          <a:r>
            <a:rPr lang="en-GB" sz="1400" b="1" kern="1200" dirty="0"/>
            <a:t>Facilitator Observations </a:t>
          </a:r>
        </a:p>
        <a:p>
          <a:pPr marL="114300" lvl="1" indent="-114300" algn="r" defTabSz="622300">
            <a:lnSpc>
              <a:spcPct val="90000"/>
            </a:lnSpc>
            <a:spcBef>
              <a:spcPct val="0"/>
            </a:spcBef>
            <a:spcAft>
              <a:spcPct val="15000"/>
            </a:spcAft>
            <a:buChar char="•"/>
          </a:pPr>
          <a:r>
            <a:rPr lang="en-GB" sz="1400" b="1" kern="1200" dirty="0"/>
            <a:t>Programme Specific Supervision</a:t>
          </a:r>
        </a:p>
        <a:p>
          <a:pPr marL="114300" lvl="1" indent="-114300" algn="r" defTabSz="622300">
            <a:lnSpc>
              <a:spcPct val="90000"/>
            </a:lnSpc>
            <a:spcBef>
              <a:spcPct val="0"/>
            </a:spcBef>
            <a:spcAft>
              <a:spcPct val="15000"/>
            </a:spcAft>
            <a:buChar char="•"/>
          </a:pPr>
          <a:r>
            <a:rPr lang="en-GB" sz="1400" b="1" kern="1200" dirty="0"/>
            <a:t>Reflective Supervision</a:t>
          </a:r>
        </a:p>
        <a:p>
          <a:pPr marL="114300" lvl="1" indent="-114300" algn="r" defTabSz="622300">
            <a:lnSpc>
              <a:spcPct val="90000"/>
            </a:lnSpc>
            <a:spcBef>
              <a:spcPct val="0"/>
            </a:spcBef>
            <a:spcAft>
              <a:spcPct val="15000"/>
            </a:spcAft>
            <a:buChar char="•"/>
          </a:pPr>
          <a:r>
            <a:rPr lang="en-GB" sz="1400" b="1" kern="1200" dirty="0"/>
            <a:t>Clinical Supervision</a:t>
          </a:r>
        </a:p>
        <a:p>
          <a:pPr marL="114300" lvl="1" indent="-114300" algn="r" defTabSz="622300">
            <a:lnSpc>
              <a:spcPct val="90000"/>
            </a:lnSpc>
            <a:spcBef>
              <a:spcPct val="0"/>
            </a:spcBef>
            <a:spcAft>
              <a:spcPct val="15000"/>
            </a:spcAft>
            <a:buChar char="•"/>
          </a:pPr>
          <a:r>
            <a:rPr lang="en-GB" sz="1400" b="1" kern="1200" dirty="0"/>
            <a:t>Consultations</a:t>
          </a:r>
        </a:p>
      </dsp:txBody>
      <dsp:txXfrm>
        <a:off x="7180726" y="25358"/>
        <a:ext cx="3443177" cy="1798384"/>
      </dsp:txXfrm>
    </dsp:sp>
    <dsp:sp modelId="{C03F7F34-38A7-440B-9BC3-BC8E22E13C43}">
      <dsp:nvSpPr>
        <dsp:cNvPr id="0" name=""/>
        <dsp:cNvSpPr/>
      </dsp:nvSpPr>
      <dsp:spPr>
        <a:xfrm>
          <a:off x="0" y="-134427"/>
          <a:ext cx="4889391" cy="26244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Waiting Lists for all Programmes</a:t>
          </a:r>
        </a:p>
        <a:p>
          <a:pPr marL="114300" lvl="1" indent="-114300" algn="l" defTabSz="622300">
            <a:lnSpc>
              <a:spcPct val="90000"/>
            </a:lnSpc>
            <a:spcBef>
              <a:spcPct val="0"/>
            </a:spcBef>
            <a:spcAft>
              <a:spcPct val="15000"/>
            </a:spcAft>
            <a:buFont typeface="Courier New" panose="02070309020205020404" pitchFamily="49" charset="0"/>
            <a:buChar char="o"/>
          </a:pPr>
          <a:r>
            <a:rPr lang="en-GB" sz="1400" i="1" kern="1200" dirty="0">
              <a:latin typeface="+mn-lt"/>
            </a:rPr>
            <a:t>Incredible Years</a:t>
          </a:r>
        </a:p>
        <a:p>
          <a:pPr marL="114300" lvl="1" indent="-114300" algn="l" defTabSz="622300">
            <a:lnSpc>
              <a:spcPct val="90000"/>
            </a:lnSpc>
            <a:spcBef>
              <a:spcPct val="0"/>
            </a:spcBef>
            <a:spcAft>
              <a:spcPct val="15000"/>
            </a:spcAft>
            <a:buFont typeface="Courier New" panose="02070309020205020404" pitchFamily="49" charset="0"/>
            <a:buChar char="o"/>
          </a:pPr>
          <a:r>
            <a:rPr lang="en-GB" sz="1400" i="1" kern="1200" dirty="0">
              <a:latin typeface="+mn-lt"/>
            </a:rPr>
            <a:t>Timid to Tiger</a:t>
          </a:r>
        </a:p>
        <a:p>
          <a:pPr marL="114300" lvl="1" indent="-114300" algn="l" defTabSz="622300">
            <a:lnSpc>
              <a:spcPct val="90000"/>
            </a:lnSpc>
            <a:spcBef>
              <a:spcPct val="0"/>
            </a:spcBef>
            <a:spcAft>
              <a:spcPct val="15000"/>
            </a:spcAft>
            <a:buFont typeface="Courier New" panose="02070309020205020404" pitchFamily="49" charset="0"/>
            <a:buChar char="o"/>
          </a:pPr>
          <a:r>
            <a:rPr lang="en-GB" sz="1400" i="1" kern="1200" dirty="0">
              <a:latin typeface="+mn-lt"/>
            </a:rPr>
            <a:t>Parents Plus Adolescents Programme</a:t>
          </a:r>
        </a:p>
        <a:p>
          <a:pPr marL="114300" lvl="1" indent="-114300" algn="l" defTabSz="622300">
            <a:lnSpc>
              <a:spcPct val="90000"/>
            </a:lnSpc>
            <a:spcBef>
              <a:spcPct val="0"/>
            </a:spcBef>
            <a:spcAft>
              <a:spcPct val="15000"/>
            </a:spcAft>
            <a:buFont typeface="Courier New" panose="02070309020205020404" pitchFamily="49" charset="0"/>
            <a:buChar char="o"/>
          </a:pPr>
          <a:r>
            <a:rPr lang="en-GB" sz="1400" i="1" kern="1200" dirty="0">
              <a:latin typeface="+mn-lt"/>
            </a:rPr>
            <a:t>Non-Violent Resistance</a:t>
          </a:r>
        </a:p>
        <a:p>
          <a:pPr marL="114300" lvl="1" indent="-114300" algn="l" defTabSz="622300">
            <a:lnSpc>
              <a:spcPct val="90000"/>
            </a:lnSpc>
            <a:spcBef>
              <a:spcPct val="0"/>
            </a:spcBef>
            <a:spcAft>
              <a:spcPct val="15000"/>
            </a:spcAft>
            <a:buFont typeface="Courier New" panose="02070309020205020404" pitchFamily="49" charset="0"/>
            <a:buChar char="o"/>
          </a:pPr>
          <a:r>
            <a:rPr lang="en-GB" sz="1400" i="1" kern="1200" dirty="0">
              <a:latin typeface="+mn-lt"/>
            </a:rPr>
            <a:t>Parents Plus Parenting When Separated Programme</a:t>
          </a:r>
        </a:p>
        <a:p>
          <a:pPr marL="114300" lvl="1" indent="-114300" algn="l" defTabSz="622300">
            <a:lnSpc>
              <a:spcPct val="90000"/>
            </a:lnSpc>
            <a:spcBef>
              <a:spcPct val="0"/>
            </a:spcBef>
            <a:spcAft>
              <a:spcPct val="15000"/>
            </a:spcAft>
            <a:buChar char="•"/>
          </a:pPr>
          <a:r>
            <a:rPr lang="en-GB" sz="1400" b="1" kern="1200" dirty="0"/>
            <a:t>Programme Delivery</a:t>
          </a:r>
        </a:p>
        <a:p>
          <a:pPr marL="114300" lvl="1" indent="-114300" algn="l" defTabSz="622300">
            <a:lnSpc>
              <a:spcPct val="90000"/>
            </a:lnSpc>
            <a:spcBef>
              <a:spcPct val="0"/>
            </a:spcBef>
            <a:spcAft>
              <a:spcPct val="15000"/>
            </a:spcAft>
            <a:buFont typeface="Courier New" panose="02070309020205020404" pitchFamily="49" charset="0"/>
            <a:buChar char="o"/>
          </a:pPr>
          <a:r>
            <a:rPr lang="en-GB" sz="1400" b="1" kern="1200" dirty="0"/>
            <a:t>Face to Face and Zoom Provision</a:t>
          </a:r>
        </a:p>
        <a:p>
          <a:pPr marL="114300" lvl="1" indent="-114300" algn="l" defTabSz="622300">
            <a:lnSpc>
              <a:spcPct val="90000"/>
            </a:lnSpc>
            <a:spcBef>
              <a:spcPct val="0"/>
            </a:spcBef>
            <a:spcAft>
              <a:spcPct val="15000"/>
            </a:spcAft>
            <a:buFont typeface="Courier New" panose="02070309020205020404" pitchFamily="49" charset="0"/>
            <a:buChar char="o"/>
          </a:pPr>
          <a:r>
            <a:rPr lang="en-GB" sz="1400" b="1" kern="1200" dirty="0"/>
            <a:t>Group work (Universal Service)</a:t>
          </a:r>
        </a:p>
        <a:p>
          <a:pPr marL="114300" lvl="1" indent="-114300" algn="l" defTabSz="622300">
            <a:lnSpc>
              <a:spcPct val="90000"/>
            </a:lnSpc>
            <a:spcBef>
              <a:spcPct val="0"/>
            </a:spcBef>
            <a:spcAft>
              <a:spcPct val="15000"/>
            </a:spcAft>
            <a:buFont typeface="Courier New" panose="02070309020205020404" pitchFamily="49" charset="0"/>
            <a:buChar char="o"/>
          </a:pPr>
          <a:r>
            <a:rPr lang="en-GB" sz="1400" b="1" kern="1200" dirty="0"/>
            <a:t>1:1 (Targeted Service)</a:t>
          </a:r>
        </a:p>
      </dsp:txBody>
      <dsp:txXfrm>
        <a:off x="57650" y="-76777"/>
        <a:ext cx="3307274" cy="1853005"/>
      </dsp:txXfrm>
    </dsp:sp>
    <dsp:sp modelId="{67A5DFA3-6F97-401A-859E-0B5F0E43DE59}">
      <dsp:nvSpPr>
        <dsp:cNvPr id="0" name=""/>
        <dsp:cNvSpPr/>
      </dsp:nvSpPr>
      <dsp:spPr>
        <a:xfrm>
          <a:off x="2731389" y="364440"/>
          <a:ext cx="2556881" cy="2556881"/>
        </a:xfrm>
        <a:prstGeom prst="pieWedge">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r" defTabSz="844550">
            <a:lnSpc>
              <a:spcPct val="90000"/>
            </a:lnSpc>
            <a:spcBef>
              <a:spcPct val="0"/>
            </a:spcBef>
            <a:spcAft>
              <a:spcPct val="35000"/>
            </a:spcAft>
            <a:buNone/>
          </a:pPr>
          <a:r>
            <a:rPr lang="en-GB" sz="1900" b="1" kern="1200" dirty="0"/>
            <a:t>Evidence Based Parenting Programmes</a:t>
          </a:r>
          <a:endParaRPr lang="en-GB" sz="1900" kern="1200" dirty="0"/>
        </a:p>
      </dsp:txBody>
      <dsp:txXfrm>
        <a:off x="3480282" y="1113333"/>
        <a:ext cx="1807988" cy="1807988"/>
      </dsp:txXfrm>
    </dsp:sp>
    <dsp:sp modelId="{160BEE87-2FED-4CB5-A0A4-15B3E1374AF1}">
      <dsp:nvSpPr>
        <dsp:cNvPr id="0" name=""/>
        <dsp:cNvSpPr/>
      </dsp:nvSpPr>
      <dsp:spPr>
        <a:xfrm rot="5400000">
          <a:off x="5406371" y="364440"/>
          <a:ext cx="2556881" cy="2556881"/>
        </a:xfrm>
        <a:prstGeom prst="pieWedg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GB" sz="1900" b="1" kern="1200" dirty="0"/>
            <a:t>Training,  Quality Assurance &amp; Workforce Development</a:t>
          </a:r>
        </a:p>
      </dsp:txBody>
      <dsp:txXfrm rot="-5400000">
        <a:off x="5406371" y="1113333"/>
        <a:ext cx="1807988" cy="1807988"/>
      </dsp:txXfrm>
    </dsp:sp>
    <dsp:sp modelId="{532EC72B-3712-4CDB-8DF9-B8318CE612E8}">
      <dsp:nvSpPr>
        <dsp:cNvPr id="0" name=""/>
        <dsp:cNvSpPr/>
      </dsp:nvSpPr>
      <dsp:spPr>
        <a:xfrm rot="10800000">
          <a:off x="5406371" y="3039422"/>
          <a:ext cx="2556881" cy="2556881"/>
        </a:xfrm>
        <a:prstGeom prst="pieWedge">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GB" sz="1900" b="1" kern="1200" dirty="0"/>
            <a:t>                 Supporting, Advertising &amp;                 Coordinating Services</a:t>
          </a:r>
        </a:p>
      </dsp:txBody>
      <dsp:txXfrm rot="10800000">
        <a:off x="5406371" y="3039422"/>
        <a:ext cx="1807988" cy="1807988"/>
      </dsp:txXfrm>
    </dsp:sp>
    <dsp:sp modelId="{7F00069F-11A4-4576-AF73-28EEC5A78EB3}">
      <dsp:nvSpPr>
        <dsp:cNvPr id="0" name=""/>
        <dsp:cNvSpPr/>
      </dsp:nvSpPr>
      <dsp:spPr>
        <a:xfrm rot="16200000">
          <a:off x="2743457" y="3075602"/>
          <a:ext cx="2556881" cy="2556881"/>
        </a:xfrm>
        <a:prstGeom prst="pieWedge">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r" defTabSz="844550">
            <a:lnSpc>
              <a:spcPct val="90000"/>
            </a:lnSpc>
            <a:spcBef>
              <a:spcPct val="0"/>
            </a:spcBef>
            <a:spcAft>
              <a:spcPct val="35000"/>
            </a:spcAft>
            <a:buNone/>
          </a:pPr>
          <a:r>
            <a:rPr lang="en-GB" sz="1900" b="1" kern="1200" dirty="0"/>
            <a:t>Parent Participation</a:t>
          </a:r>
          <a:endParaRPr lang="en-GB" sz="1900" kern="1200" dirty="0"/>
        </a:p>
      </dsp:txBody>
      <dsp:txXfrm rot="5400000">
        <a:off x="3492350" y="3075602"/>
        <a:ext cx="1807988" cy="1807988"/>
      </dsp:txXfrm>
    </dsp:sp>
    <dsp:sp modelId="{5436864A-B893-439A-B691-BF993724C27B}">
      <dsp:nvSpPr>
        <dsp:cNvPr id="0" name=""/>
        <dsp:cNvSpPr/>
      </dsp:nvSpPr>
      <dsp:spPr>
        <a:xfrm flipV="1">
          <a:off x="5308138" y="2743898"/>
          <a:ext cx="78366" cy="177696"/>
        </a:xfrm>
        <a:prstGeom prst="rect">
          <a:avLst/>
        </a:prstGeom>
        <a:no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321A7E4-7A94-4D62-888D-5D58331E370B}">
      <dsp:nvSpPr>
        <dsp:cNvPr id="0" name=""/>
        <dsp:cNvSpPr/>
      </dsp:nvSpPr>
      <dsp:spPr>
        <a:xfrm rot="10800000">
          <a:off x="-46103" y="2692354"/>
          <a:ext cx="10823027" cy="581913"/>
        </a:xfrm>
        <a:prstGeom prst="rect">
          <a:avLst/>
        </a:prstGeom>
        <a:solidFill>
          <a:schemeClr val="bg1"/>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35889569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title of this presentation is ‘Supporting Parenting Journeys’, something I feel quite passionate about and my hope today is to offer a whistlestop tour of Bristol’s relationship with Parents Plus and how we have implemented and learned from delivering the PWS programme…I hope this is useful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a:t>
            </a:fld>
            <a:endParaRPr lang="en-US"/>
          </a:p>
        </p:txBody>
      </p:sp>
    </p:spTree>
    <p:extLst>
      <p:ext uri="{BB962C8B-B14F-4D97-AF65-F5344CB8AC3E}">
        <p14:creationId xmlns:p14="http://schemas.microsoft.com/office/powerpoint/2010/main" val="350531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solidFill>
                  <a:srgbClr val="000000"/>
                </a:solidFill>
                <a:effectLst/>
                <a:latin typeface="Calibri" panose="020F0502020204030204" pitchFamily="34" charset="0"/>
                <a:ea typeface="Calibri" panose="020F0502020204030204" pitchFamily="34" charset="0"/>
              </a:rPr>
              <a:t>Consistently have parents attending taster sessions to talk with other parents about the efficacy of the programme and how it has improved their co-parenting relationship even 1y post completion of the course…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solidFill>
                  <a:srgbClr val="000000"/>
                </a:solidFill>
                <a:effectLst/>
                <a:latin typeface="Calibri" panose="020F0502020204030204" pitchFamily="34" charset="0"/>
                <a:ea typeface="Calibri" panose="020F0502020204030204" pitchFamily="34" charset="0"/>
              </a:rPr>
              <a:t>Parents have extended their support network through group,  maintain encouraging and positive contact in </a:t>
            </a:r>
            <a:r>
              <a:rPr lang="en-GB" sz="1800" dirty="0" err="1">
                <a:solidFill>
                  <a:srgbClr val="000000"/>
                </a:solidFill>
                <a:effectLst/>
                <a:latin typeface="Calibri" panose="020F0502020204030204" pitchFamily="34" charset="0"/>
                <a:ea typeface="Calibri" panose="020F0502020204030204" pitchFamily="34" charset="0"/>
              </a:rPr>
              <a:t>Whatsapp</a:t>
            </a:r>
            <a:r>
              <a:rPr lang="en-GB" sz="1800" dirty="0">
                <a:solidFill>
                  <a:srgbClr val="000000"/>
                </a:solidFill>
                <a:effectLst/>
                <a:latin typeface="Calibri" panose="020F0502020204030204" pitchFamily="34" charset="0"/>
                <a:ea typeface="Calibri" panose="020F0502020204030204" pitchFamily="34" charset="0"/>
              </a:rPr>
              <a:t> groups and met up in the ‘real world’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solidFill>
                <a:srgbClr val="000000"/>
              </a:solidFill>
              <a:effectLst/>
              <a:latin typeface="Calibri" panose="020F0502020204030204" pitchFamily="34" charset="0"/>
              <a:ea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solidFill>
                  <a:srgbClr val="000000"/>
                </a:solidFill>
                <a:effectLst/>
                <a:latin typeface="Calibri" panose="020F0502020204030204" pitchFamily="34" charset="0"/>
                <a:ea typeface="Calibri" panose="020F0502020204030204" pitchFamily="34" charset="0"/>
              </a:rPr>
              <a:t>Maintained positive communication with other parent.  One parent initially reported feeling all communication from the other parent felt accusatory, blaming and aggressive resulting in avoiding contact.  She noticed, in shifting her own interactions, using pause, tune in, and no blame communication model, she started to receive behaviours she was modelling to the other parent.  The relationship progressed from avoidance to meeting for coffee to discuss effective co-parenting strategies during the six weeks of our programme running…magical!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solidFill>
                <a:srgbClr val="000000"/>
              </a:solidFill>
              <a:effectLst/>
              <a:latin typeface="Calibri" panose="020F0502020204030204" pitchFamily="34" charset="0"/>
              <a:ea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solidFill>
                <a:srgbClr val="000000"/>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10</a:t>
            </a:fld>
            <a:endParaRPr lang="en-US"/>
          </a:p>
        </p:txBody>
      </p:sp>
    </p:spTree>
    <p:extLst>
      <p:ext uri="{BB962C8B-B14F-4D97-AF65-F5344CB8AC3E}">
        <p14:creationId xmlns:p14="http://schemas.microsoft.com/office/powerpoint/2010/main" val="215821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realised was our original plan to stagger group delivery was not enabling us to capture both parents of a separated couple, so we changed the plan…</a:t>
            </a:r>
          </a:p>
          <a:p>
            <a:r>
              <a:rPr lang="en-GB" sz="2000" dirty="0"/>
              <a:t>Rolling programme of 2 x PWS groups – Terms 5 &amp; 6 with advertising throughout the year</a:t>
            </a:r>
          </a:p>
          <a:p>
            <a:pPr lvl="1">
              <a:buFont typeface="Courier New" panose="02070309020205020404" pitchFamily="49" charset="0"/>
              <a:buChar char="o"/>
            </a:pPr>
            <a:r>
              <a:rPr lang="en-GB" sz="2000" dirty="0"/>
              <a:t>1 x daytime Zoom</a:t>
            </a:r>
          </a:p>
          <a:p>
            <a:pPr lvl="1">
              <a:buFont typeface="Courier New" panose="02070309020205020404" pitchFamily="49" charset="0"/>
              <a:buChar char="o"/>
            </a:pPr>
            <a:r>
              <a:rPr lang="en-GB" sz="2000" dirty="0"/>
              <a:t>1 x evening Zoom</a:t>
            </a:r>
          </a:p>
          <a:p>
            <a:r>
              <a:rPr lang="en-GB" sz="2000" dirty="0"/>
              <a:t>Collation of a waiting list and triaging referrals as they are received so we </a:t>
            </a:r>
            <a:r>
              <a:rPr lang="en-GB" sz="2000" dirty="0" err="1"/>
              <a:t>ave</a:t>
            </a:r>
            <a:r>
              <a:rPr lang="en-GB" sz="2000" dirty="0"/>
              <a:t> a good idea of who might attend our groups</a:t>
            </a:r>
          </a:p>
          <a:p>
            <a:r>
              <a:rPr lang="en-GB" sz="2000" dirty="0"/>
              <a:t>We have generously been offered training spaces when they have become available from Parents Plus and our neighbours in N. Somerset</a:t>
            </a:r>
          </a:p>
          <a:p>
            <a:r>
              <a:rPr lang="en-GB" dirty="0"/>
              <a:t>started 2 new programmes last week…</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11</a:t>
            </a:fld>
            <a:endParaRPr lang="en-US"/>
          </a:p>
        </p:txBody>
      </p:sp>
    </p:spTree>
    <p:extLst>
      <p:ext uri="{BB962C8B-B14F-4D97-AF65-F5344CB8AC3E}">
        <p14:creationId xmlns:p14="http://schemas.microsoft.com/office/powerpoint/2010/main" val="283148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Helpful to compare data from Residential and Non-residential parents with greater numbers across 2 x parallel groups…again see the consistency of improvement in goals (comparable with our other groups)…and the quality protocol built into the Parents Plus Programmes enables collation of this data as part of the delivery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12</a:t>
            </a:fld>
            <a:endParaRPr lang="en-US"/>
          </a:p>
        </p:txBody>
      </p:sp>
    </p:spTree>
    <p:extLst>
      <p:ext uri="{BB962C8B-B14F-4D97-AF65-F5344CB8AC3E}">
        <p14:creationId xmlns:p14="http://schemas.microsoft.com/office/powerpoint/2010/main" val="269451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scores:</a:t>
            </a:r>
          </a:p>
          <a:p>
            <a:r>
              <a:rPr lang="en-GB" b="1" dirty="0"/>
              <a:t>SDQ</a:t>
            </a:r>
          </a:p>
          <a:p>
            <a:r>
              <a:rPr lang="en-GB" dirty="0"/>
              <a:t>Significant positive shifts in </a:t>
            </a:r>
            <a:r>
              <a:rPr lang="en-GB" dirty="0" err="1"/>
              <a:t>em</a:t>
            </a:r>
            <a:r>
              <a:rPr lang="en-GB" dirty="0"/>
              <a:t>, </a:t>
            </a:r>
            <a:r>
              <a:rPr lang="en-GB" dirty="0" err="1"/>
              <a:t>beh</a:t>
            </a:r>
            <a:r>
              <a:rPr lang="en-GB" dirty="0"/>
              <a:t>, </a:t>
            </a:r>
            <a:r>
              <a:rPr lang="en-GB" dirty="0" err="1"/>
              <a:t>hyp</a:t>
            </a:r>
            <a:r>
              <a:rPr lang="en-GB" dirty="0"/>
              <a:t> for r parents, congruent with course topics.  Hypothesis?  Improvement in shared co-parenting role.</a:t>
            </a:r>
          </a:p>
          <a:p>
            <a:r>
              <a:rPr lang="en-GB" dirty="0"/>
              <a:t>Interesting to note the improvement in </a:t>
            </a:r>
            <a:r>
              <a:rPr lang="en-GB" dirty="0" err="1"/>
              <a:t>em</a:t>
            </a:r>
            <a:r>
              <a:rPr lang="en-GB" dirty="0"/>
              <a:t> / peer, no shift in behavioural / </a:t>
            </a:r>
            <a:r>
              <a:rPr lang="en-GB" dirty="0" err="1"/>
              <a:t>hyp</a:t>
            </a:r>
            <a:r>
              <a:rPr lang="en-GB" dirty="0"/>
              <a:t> and deterioration in prosocial outcomes for non-residential parents which aligns with r. parents…hypothesis? Possibly an indicator of shift in parental role, increase in shared responsibilities and parenting tasks with the associated risk that children may be less helpful / a little more resistant?</a:t>
            </a:r>
          </a:p>
          <a:p>
            <a:endParaRPr lang="en-GB" dirty="0"/>
          </a:p>
          <a:p>
            <a:pPr marL="0" marR="0" indent="0" algn="l" rtl="0" eaLnBrk="1" fontAlgn="auto" latinLnBrk="0" hangingPunct="1">
              <a:spcBef>
                <a:spcPts val="0"/>
              </a:spcBef>
              <a:spcAft>
                <a:spcPts val="0"/>
              </a:spcAft>
            </a:pPr>
            <a:r>
              <a:rPr lang="en-GB" sz="1800" b="1"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BRIEF PARENTAL SELF-EFFICACY SCALE (BPSES)</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 Strongly Disagree  /  2= Disagree  /  3= Neutral / 4 = Agree  /  5= Strongly Agree</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Domain</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 Difference</a:t>
            </a:r>
            <a:endParaRPr lang="en-GB"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 though I may not always manage it, I know what to do with my child</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 (4)</a:t>
            </a:r>
            <a:endParaRPr lang="en-GB"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am able to do the things that will improve my child's behaviour</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+2 (4)</a:t>
            </a:r>
            <a:endParaRPr lang="en-GB"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can make an important difference to my child</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GB"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most situations I know what to do to ensure my child behaves</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GB"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things I do make a difference to my child's behaviour</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Total 23 (+3)</a:t>
            </a:r>
            <a:endParaRPr lang="en-GB" sz="1800" b="0" i="0" u="none" strike="noStrike" dirty="0">
              <a:effectLst/>
              <a:latin typeface="Arial" panose="020B0604020202020204" pitchFamily="34" charset="0"/>
            </a:endParaRPr>
          </a:p>
          <a:p>
            <a:endParaRPr lang="en-GB" dirty="0"/>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KANSAS PARENTAL SATISFACTION SCALE (KPS)</a:t>
            </a:r>
            <a:endParaRPr lang="en-GB" sz="1800" b="1"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Domain</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 Difference</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How satisfied are you with your children’s behaviour?</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How satisfied are you with yourself as a parent?</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How satisfied are you with your relationship(s) with your children?</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13</a:t>
            </a:fld>
            <a:endParaRPr lang="en-US"/>
          </a:p>
        </p:txBody>
      </p:sp>
    </p:spTree>
    <p:extLst>
      <p:ext uri="{BB962C8B-B14F-4D97-AF65-F5344CB8AC3E}">
        <p14:creationId xmlns:p14="http://schemas.microsoft.com/office/powerpoint/2010/main" val="358412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What we have learned: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The mix of parents in the group is essential to the success…work hard on ensuring your register is balanced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Work really hard to navigate blame messages which understandably come in group, use our curiosity and collaborative groupwork skills, the process and content to objectively raise understanding of those differing perspectives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We trusted that sharing and reflecting with others in similar situations or from those holding the other parent’s position was a very powerful opportunity for learning and raising empathy…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Mid week calls were well-received and enabled further contextualisation of the materials to individuals and a chance to review homework and make further links with goals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This group did and does exactly what we hoped it would do…reduced separated couple conflict, improved ‘business like’, respectful communication between parents and increased understanding of child needs in this really difficult circumstance…brilliant!</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14</a:t>
            </a:fld>
            <a:endParaRPr lang="en-US"/>
          </a:p>
        </p:txBody>
      </p:sp>
    </p:spTree>
    <p:extLst>
      <p:ext uri="{BB962C8B-B14F-4D97-AF65-F5344CB8AC3E}">
        <p14:creationId xmlns:p14="http://schemas.microsoft.com/office/powerpoint/2010/main" val="401074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15</a:t>
            </a:fld>
            <a:endParaRPr lang="en-US"/>
          </a:p>
        </p:txBody>
      </p:sp>
    </p:spTree>
    <p:extLst>
      <p:ext uri="{BB962C8B-B14F-4D97-AF65-F5344CB8AC3E}">
        <p14:creationId xmlns:p14="http://schemas.microsoft.com/office/powerpoint/2010/main" val="263164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brief…diverse and well populated City!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a:t>
            </a:fld>
            <a:endParaRPr lang="en-US"/>
          </a:p>
        </p:txBody>
      </p:sp>
    </p:spTree>
    <p:extLst>
      <p:ext uri="{BB962C8B-B14F-4D97-AF65-F5344CB8AC3E}">
        <p14:creationId xmlns:p14="http://schemas.microsoft.com/office/powerpoint/2010/main" val="61654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Sit below CYPS and above Universal Access (though all of our parenting groups are universally accessible)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Having a dedicated Parenting Team is not the norm in LA’s – we have grown from 3 to 14 practitioners over a decade due to collating our own evidence of efficacy (standardised ROMs such as SDQ and practice-based evidence through feedback/evaluation) and the support of the CYP-IAPT programme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What we know is parents are really important and parenting support through group really works!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a:p>
        </p:txBody>
      </p:sp>
    </p:spTree>
    <p:extLst>
      <p:ext uri="{BB962C8B-B14F-4D97-AF65-F5344CB8AC3E}">
        <p14:creationId xmlns:p14="http://schemas.microsoft.com/office/powerpoint/2010/main" val="343274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role is multi-faceted with a core of delivering EBPP</a:t>
            </a:r>
          </a:p>
          <a:p>
            <a:r>
              <a:rPr lang="en-GB" dirty="0"/>
              <a:t>Our core offer is:</a:t>
            </a:r>
          </a:p>
          <a:p>
            <a:r>
              <a:rPr lang="en-GB" dirty="0"/>
              <a:t>Incredible Years</a:t>
            </a:r>
          </a:p>
          <a:p>
            <a:r>
              <a:rPr lang="en-GB" b="1" dirty="0"/>
              <a:t>Parents Plus Adolescents Programme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Plus Specialist Programmes: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Timid to Tiger (parents of children with anxiety)</a:t>
            </a:r>
          </a:p>
          <a:p>
            <a:r>
              <a:rPr lang="en-GB" dirty="0"/>
              <a:t>Non-Violent Resistance (parents of children or adolescents with controlling , violent or self-destructive behaviours)</a:t>
            </a:r>
          </a:p>
          <a:p>
            <a:r>
              <a:rPr lang="en-GB" b="1" dirty="0"/>
              <a:t>Parents Plus Parenting When Separated Programme </a:t>
            </a:r>
            <a:r>
              <a:rPr lang="en-GB" b="0" dirty="0"/>
              <a:t>(Parents at any stage of separation)…the programme I will be speaking more about today</a:t>
            </a:r>
            <a:endParaRPr lang="en-GB" b="1"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a:t>
            </a:fld>
            <a:endParaRPr lang="en-US"/>
          </a:p>
        </p:txBody>
      </p:sp>
    </p:spTree>
    <p:extLst>
      <p:ext uri="{BB962C8B-B14F-4D97-AF65-F5344CB8AC3E}">
        <p14:creationId xmlns:p14="http://schemas.microsoft.com/office/powerpoint/2010/main" val="277847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IE" sz="1200" b="0" i="0" u="none">
                <a:solidFill>
                  <a:srgbClr val="000000"/>
                </a:solidFill>
                <a:latin typeface="Times New Roman"/>
                <a:ea typeface="Times New Roman"/>
                <a:cs typeface="Times New Roman"/>
                <a:sym typeface="Times New Roman"/>
              </a:rPr>
              <a:t>5</a:t>
            </a:fld>
            <a:endParaRPr lang="en-IE" sz="1200" b="0" i="0" u="none">
              <a:solidFill>
                <a:srgbClr val="000000"/>
              </a:solidFill>
              <a:latin typeface="Times New Roman"/>
              <a:ea typeface="Times New Roman"/>
              <a:cs typeface="Times New Roman"/>
              <a:sym typeface="Times New Roman"/>
            </a:endParaRPr>
          </a:p>
        </p:txBody>
      </p:sp>
      <p:sp>
        <p:nvSpPr>
          <p:cNvPr id="285" name="Shape 285"/>
          <p:cNvSpPr>
            <a:spLocks noGrp="1" noRot="1" noChangeAspect="1"/>
          </p:cNvSpPr>
          <p:nvPr>
            <p:ph type="sldImg" idx="2"/>
          </p:nvPr>
        </p:nvSpPr>
        <p:spPr>
          <a:xfrm>
            <a:off x="587375" y="800100"/>
            <a:ext cx="5683250" cy="3197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86" name="Shape 286"/>
          <p:cNvSpPr txBox="1">
            <a:spLocks noGrp="1"/>
          </p:cNvSpPr>
          <p:nvPr>
            <p:ph type="body" idx="1"/>
          </p:nvPr>
        </p:nvSpPr>
        <p:spPr>
          <a:xfrm>
            <a:off x="911225" y="4357687"/>
            <a:ext cx="5032374" cy="3867149"/>
          </a:xfrm>
          <a:prstGeom prst="rect">
            <a:avLst/>
          </a:prstGeom>
          <a:noFill/>
          <a:ln>
            <a:noFill/>
          </a:ln>
        </p:spPr>
        <p:txBody>
          <a:bodyPr lIns="90475" tIns="44450" rIns="90475" bIns="444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800" dirty="0">
                <a:latin typeface="Lucida Sans" panose="020B0602030504020204" pitchFamily="34" charset="0"/>
              </a:rPr>
              <a:t>We have a decade long relationship with Parents Plus through our delivery of the Adolescent Programme which we affectionately call PPAP</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800" b="0" i="0" u="none" strike="noStrike" cap="none" dirty="0"/>
              <a:t>We have benefitted from Parents Plus generosity of spirit and willingness to be helpful, their modelled programme values and passion to share their knowledge of what works for the benefit of families</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800" dirty="0">
                <a:latin typeface="Lucida Sans" panose="020B0602030504020204" pitchFamily="34" charset="0"/>
              </a:rPr>
              <a:t>As a team we deliver  8 – 11 PPAP programmes </a:t>
            </a:r>
            <a:r>
              <a:rPr lang="en-GB" sz="1800" dirty="0" err="1">
                <a:latin typeface="Lucida Sans" panose="020B0602030504020204" pitchFamily="34" charset="0"/>
              </a:rPr>
              <a:t>p.y</a:t>
            </a:r>
            <a:r>
              <a:rPr lang="en-GB" sz="1800" dirty="0">
                <a:latin typeface="Lucida Sans" panose="020B0602030504020204" pitchFamily="34" charset="0"/>
              </a:rPr>
              <a:t> with an average of 12 parents attending and 8 parents completing with 70%+ attendance </a:t>
            </a:r>
          </a:p>
          <a:p>
            <a:pPr marL="0" marR="0" lvl="0" indent="0" algn="l" rtl="0">
              <a:spcBef>
                <a:spcPts val="0"/>
              </a:spcBef>
              <a:buSzPct val="25000"/>
              <a:buNone/>
            </a:pPr>
            <a:r>
              <a:rPr lang="en-GB" sz="1800" b="0" i="0" u="none" strike="noStrike" cap="none" dirty="0"/>
              <a:t>Have run 7 x Facilitator Training – 124 Practitioners trained.  Multi-agency training - </a:t>
            </a:r>
            <a:r>
              <a:rPr lang="en-GB" sz="1800" b="0" i="0" u="none" strike="noStrike" cap="none" dirty="0" err="1"/>
              <a:t>FiF</a:t>
            </a:r>
            <a:r>
              <a:rPr lang="en-GB" sz="1800" b="0" i="0" u="none" strike="noStrike" cap="none" dirty="0"/>
              <a:t>, CYPS, Strengthening Families (Troubled Families), YOT, Reunification Team, Secondary Schools all sharing their learning of strengths-focussed collaborative practice with parents! </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800" b="0" i="0" u="none" strike="noStrike" cap="none" dirty="0"/>
              <a:t>Hundreds of families all over Bristol have a Pause Button Magnet on their fridge!</a:t>
            </a:r>
          </a:p>
          <a:p>
            <a:pPr marL="0" marR="0" lvl="0" indent="0" algn="l" rtl="0">
              <a:spcBef>
                <a:spcPts val="0"/>
              </a:spcBef>
              <a:buSzPct val="25000"/>
              <a:buNone/>
            </a:pPr>
            <a:endParaRPr sz="1800" b="0" i="0" u="none" strike="noStrike" cap="none" dirty="0"/>
          </a:p>
        </p:txBody>
      </p:sp>
    </p:spTree>
    <p:extLst>
      <p:ext uri="{BB962C8B-B14F-4D97-AF65-F5344CB8AC3E}">
        <p14:creationId xmlns:p14="http://schemas.microsoft.com/office/powerpoint/2010/main" val="369574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We noticed that we needed a programme to meet the needs of families where parent conflict in the context of separation was undermining the efficacy of our established group work programmes… research identifies that i</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nterventions which focus solely on supporting the parent-child relationship are unlikely to improve outcomes for children if they take place in a context of parental conflict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Although issues relating to effective communication and positive relationship building skills between parent and child are intrinsic to the content of any EBPP, more specific input upon inter-parental relationships is absent</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a:t>
            </a:r>
            <a:r>
              <a:rPr lang="en-GB" sz="1100" dirty="0">
                <a:effectLst/>
                <a:latin typeface="Arial" panose="020B0604020202020204" pitchFamily="34" charset="0"/>
                <a:ea typeface="Calibri" panose="020F0502020204030204" pitchFamily="34" charset="0"/>
                <a:cs typeface="Arial" panose="020B0604020202020204" pitchFamily="34" charset="0"/>
              </a:rPr>
              <a:t>urther input relating to parental relationship, effective communication whilst maintaining focus upon the needs of the child is necessary to maximise outcomes for children. </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We also needed to meet the needs of parents inappropriately referred to EBPP through the Court processes</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100" dirty="0">
                <a:effectLst/>
                <a:latin typeface="Arial" panose="020B0604020202020204" pitchFamily="34" charset="0"/>
                <a:ea typeface="Calibri" panose="020F0502020204030204" pitchFamily="34" charset="0"/>
                <a:cs typeface="Arial" panose="020B0604020202020204" pitchFamily="34" charset="0"/>
              </a:rPr>
              <a:t>Finding a robust group work programme to meet this need is not too easy!  Structure of PWS has the 50/50 split in content relating to focus on parent and child  (as well as a 50/50 split in attendees – equal numbers of mums/dads R / NR parents) was ideal.</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GB" sz="1100" dirty="0"/>
              <a:t>PWS Programme aims congruent with our own:</a:t>
            </a:r>
          </a:p>
          <a:p>
            <a:pPr lvl="1">
              <a:lnSpc>
                <a:spcPct val="120000"/>
              </a:lnSpc>
              <a:buFont typeface="Arial" panose="020B0604020202020204" pitchFamily="34" charset="0"/>
              <a:buChar char="•"/>
            </a:pPr>
            <a:r>
              <a:rPr lang="en-GB" sz="1100" i="1" dirty="0"/>
              <a:t>Learn to solve co-parenting problems in positive ways that help parents and children</a:t>
            </a:r>
          </a:p>
          <a:p>
            <a:pPr lvl="1">
              <a:lnSpc>
                <a:spcPct val="120000"/>
              </a:lnSpc>
              <a:buFont typeface="Arial" panose="020B0604020202020204" pitchFamily="34" charset="0"/>
              <a:buChar char="•"/>
            </a:pPr>
            <a:r>
              <a:rPr lang="en-GB" sz="1100" i="1" dirty="0"/>
              <a:t>Cope with the emotional impact of separation and learn ways to manage the stress </a:t>
            </a:r>
          </a:p>
          <a:p>
            <a:pPr lvl="1">
              <a:lnSpc>
                <a:spcPct val="120000"/>
              </a:lnSpc>
              <a:buFont typeface="Arial" panose="020B0604020202020204" pitchFamily="34" charset="0"/>
              <a:buChar char="•"/>
            </a:pPr>
            <a:r>
              <a:rPr lang="en-GB" sz="1100" i="1" dirty="0"/>
              <a:t>Help children cope with the impact of the separation both emotionally and practically</a:t>
            </a:r>
          </a:p>
          <a:p>
            <a:pPr marL="914400" marR="0" lvl="1" indent="-228600" algn="l" defTabSz="914400" rtl="0" eaLnBrk="1" fontAlgn="auto" latinLnBrk="0" hangingPunct="1">
              <a:lnSpc>
                <a:spcPct val="120000"/>
              </a:lnSpc>
              <a:spcBef>
                <a:spcPts val="0"/>
              </a:spcBef>
              <a:spcAft>
                <a:spcPts val="0"/>
              </a:spcAft>
              <a:buClr>
                <a:srgbClr val="000000"/>
              </a:buClr>
              <a:buSzPts val="1400"/>
              <a:buFont typeface="Arial" panose="020B0604020202020204" pitchFamily="34" charset="0"/>
              <a:buChar char="•"/>
              <a:tabLst/>
              <a:defRPr/>
            </a:pPr>
            <a:r>
              <a:rPr lang="en-GB" sz="1100" i="1" dirty="0"/>
              <a:t>Improve communication with child (child centred and responsive) and child’s other parent (calm, cooperative, assertive)</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6</a:t>
            </a:fld>
            <a:endParaRPr lang="en-US"/>
          </a:p>
        </p:txBody>
      </p:sp>
    </p:spTree>
    <p:extLst>
      <p:ext uri="{BB962C8B-B14F-4D97-AF65-F5344CB8AC3E}">
        <p14:creationId xmlns:p14="http://schemas.microsoft.com/office/powerpoint/2010/main" val="314431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b="1" dirty="0"/>
              <a:t>What we did:</a:t>
            </a:r>
          </a:p>
          <a:p>
            <a:r>
              <a:rPr lang="en-GB" sz="1800" dirty="0"/>
              <a:t>Ensured it was accessible to all through advertising on our termly Bristol City Council ‘Parenting Menu’</a:t>
            </a:r>
          </a:p>
          <a:p>
            <a:r>
              <a:rPr lang="en-GB" sz="1800" dirty="0"/>
              <a:t>Bulletined Schools, Children’s Centres and Families in Focus Teams</a:t>
            </a:r>
          </a:p>
          <a:p>
            <a:r>
              <a:rPr lang="en-GB" sz="1800" dirty="0"/>
              <a:t>Reviewed existing waiting lists for Parenting Programmes</a:t>
            </a:r>
          </a:p>
          <a:p>
            <a:r>
              <a:rPr lang="en-GB" sz="1800" dirty="0"/>
              <a:t>Made links with the justice sector</a:t>
            </a:r>
          </a:p>
          <a:p>
            <a:r>
              <a:rPr lang="en-GB" sz="1800" dirty="0"/>
              <a:t>Stayed in touch with PP to ensure we were using good outcome measures and promoting the programme appropriately </a:t>
            </a:r>
          </a:p>
          <a:p>
            <a:r>
              <a:rPr lang="en-GB" sz="1800" dirty="0"/>
              <a:t>Took referrals from Self, Health Visitors, Families in Focus, CYPS, CAFCASS, Court process and Solicitors </a:t>
            </a:r>
          </a:p>
          <a:p>
            <a:endParaRPr lang="en-GB" sz="1800" dirty="0"/>
          </a:p>
          <a:p>
            <a:r>
              <a:rPr lang="en-GB" dirty="0"/>
              <a:t>Plan to stagger groups to enable us to offer a place on the course to the other parent of PWS course graduates </a:t>
            </a:r>
          </a:p>
          <a:p>
            <a:endParaRPr lang="en-GB" dirty="0"/>
          </a:p>
          <a:p>
            <a:r>
              <a:rPr lang="en-GB" dirty="0"/>
              <a:t>This plan was impacted due to Covid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a:p>
        </p:txBody>
      </p:sp>
    </p:spTree>
    <p:extLst>
      <p:ext uri="{BB962C8B-B14F-4D97-AF65-F5344CB8AC3E}">
        <p14:creationId xmlns:p14="http://schemas.microsoft.com/office/powerpoint/2010/main" val="17190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0000"/>
                </a:solidFill>
                <a:effectLst/>
                <a:latin typeface="Calibri" panose="020F0502020204030204" pitchFamily="34" charset="0"/>
                <a:ea typeface="Calibri" panose="020F0502020204030204" pitchFamily="34" charset="0"/>
              </a:rPr>
              <a:t>We transferred all of our group provision on line within a few weeks of the lockdown and, when we had really become proficient in our Zoom group work we delivered PWS again, giving us the opportunity to collate some comparative data</a:t>
            </a:r>
          </a:p>
          <a:p>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u="none"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8</a:t>
            </a:fld>
            <a:endParaRPr lang="en-US"/>
          </a:p>
        </p:txBody>
      </p:sp>
    </p:spTree>
    <p:extLst>
      <p:ext uri="{BB962C8B-B14F-4D97-AF65-F5344CB8AC3E}">
        <p14:creationId xmlns:p14="http://schemas.microsoft.com/office/powerpoint/2010/main" val="37482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Wanted to share measures as discovered how incredibly effective this programme is….am a bit of a ROM nerd (apologies…there will be more of this shortly)</a:t>
            </a:r>
          </a:p>
          <a:p>
            <a:r>
              <a:rPr lang="en-GB" dirty="0"/>
              <a:t>As indicated, all of our measures indicated an improvement in outcomes for the parents attending the programme, the improvements were consistent.  Face to face and Zoom comparison.</a:t>
            </a:r>
          </a:p>
          <a:p>
            <a:r>
              <a:rPr lang="en-GB" dirty="0"/>
              <a:t>The significance and consistency of the improvement in all Goal outcomes, which are a validated measure, could not be underestimated for us, especially in the context of this being just a 6 week programme – parents who had struggled with their communication for years noticed within a 6 weeks period, things really improved!</a:t>
            </a:r>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a:p>
        </p:txBody>
      </p:sp>
    </p:spTree>
    <p:extLst>
      <p:ext uri="{BB962C8B-B14F-4D97-AF65-F5344CB8AC3E}">
        <p14:creationId xmlns:p14="http://schemas.microsoft.com/office/powerpoint/2010/main" val="125358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0831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18115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758433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107938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85788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872867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7710684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588812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2701341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119566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961848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4219796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723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550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8715210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069117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4644126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bristol.gov.uk/files/documents/1840-bristol-key-facts-2022/fi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eif.org.uk/resource/reducing-parental-conflict-why-it-matters-to-children-and-why-it-matters-to-service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0CCBEB-2F86-42F2-9CFD-791D25A9D777}"/>
              </a:ext>
            </a:extLst>
          </p:cNvPr>
          <p:cNvPicPr>
            <a:picLocks noChangeAspect="1"/>
          </p:cNvPicPr>
          <p:nvPr/>
        </p:nvPicPr>
        <p:blipFill>
          <a:blip r:embed="rId3"/>
          <a:stretch>
            <a:fillRect/>
          </a:stretch>
        </p:blipFill>
        <p:spPr>
          <a:xfrm>
            <a:off x="0" y="0"/>
            <a:ext cx="12192000" cy="6821714"/>
          </a:xfrm>
          <a:prstGeom prst="rect">
            <a:avLst/>
          </a:prstGeom>
        </p:spPr>
      </p:pic>
      <p:pic>
        <p:nvPicPr>
          <p:cNvPr id="8" name="Picture 7">
            <a:extLst>
              <a:ext uri="{FF2B5EF4-FFF2-40B4-BE49-F238E27FC236}">
                <a16:creationId xmlns:a16="http://schemas.microsoft.com/office/drawing/2014/main" id="{24FFC5AA-F89F-F119-5BA2-4D39783DE048}"/>
              </a:ext>
            </a:extLst>
          </p:cNvPr>
          <p:cNvPicPr>
            <a:picLocks noChangeAspect="1"/>
          </p:cNvPicPr>
          <p:nvPr/>
        </p:nvPicPr>
        <p:blipFill>
          <a:blip r:embed="rId4"/>
          <a:srcRect/>
          <a:stretch/>
        </p:blipFill>
        <p:spPr>
          <a:xfrm>
            <a:off x="0" y="7290"/>
            <a:ext cx="4135902" cy="4196980"/>
          </a:xfrm>
          <a:prstGeom prst="rect">
            <a:avLst/>
          </a:prstGeom>
        </p:spPr>
      </p:pic>
      <p:sp>
        <p:nvSpPr>
          <p:cNvPr id="3" name="Google Shape;104;p1">
            <a:extLst>
              <a:ext uri="{FF2B5EF4-FFF2-40B4-BE49-F238E27FC236}">
                <a16:creationId xmlns:a16="http://schemas.microsoft.com/office/drawing/2014/main" id="{C24A9BA7-1F9E-41A8-95AF-BF96FCBA6102}"/>
              </a:ext>
            </a:extLst>
          </p:cNvPr>
          <p:cNvSpPr/>
          <p:nvPr/>
        </p:nvSpPr>
        <p:spPr>
          <a:xfrm rot="10800000" flipH="1">
            <a:off x="0" y="4135902"/>
            <a:ext cx="12192000" cy="2741148"/>
          </a:xfrm>
          <a:custGeom>
            <a:avLst/>
            <a:gdLst/>
            <a:ahLst/>
            <a:cxnLst/>
            <a:rect l="l" t="t" r="r" b="b"/>
            <a:pathLst>
              <a:path w="21600" h="20950" extrusionOk="0">
                <a:moveTo>
                  <a:pt x="0" y="0"/>
                </a:moveTo>
                <a:lnTo>
                  <a:pt x="21600" y="0"/>
                </a:lnTo>
                <a:cubicBezTo>
                  <a:pt x="21600" y="5774"/>
                  <a:pt x="21575" y="7130"/>
                  <a:pt x="21575" y="12904"/>
                </a:cubicBezTo>
                <a:cubicBezTo>
                  <a:pt x="10775" y="12904"/>
                  <a:pt x="10800" y="23922"/>
                  <a:pt x="0" y="20172"/>
                </a:cubicBezTo>
                <a:lnTo>
                  <a:pt x="0" y="0"/>
                </a:lnTo>
                <a:close/>
              </a:path>
            </a:pathLst>
          </a:custGeom>
          <a:gradFill flip="none" rotWithShape="1">
            <a:gsLst>
              <a:gs pos="0">
                <a:srgbClr val="C09BD5">
                  <a:shade val="30000"/>
                  <a:satMod val="115000"/>
                </a:srgbClr>
              </a:gs>
              <a:gs pos="50000">
                <a:srgbClr val="C09BD5">
                  <a:shade val="67500"/>
                  <a:satMod val="115000"/>
                </a:srgbClr>
              </a:gs>
              <a:gs pos="100000">
                <a:srgbClr val="C09BD5">
                  <a:shade val="100000"/>
                  <a:satMod val="115000"/>
                </a:srgbClr>
              </a:gs>
            </a:gsLst>
            <a:lin ang="5400000" scaled="1"/>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4" name="Google Shape;105;p1">
            <a:extLst>
              <a:ext uri="{FF2B5EF4-FFF2-40B4-BE49-F238E27FC236}">
                <a16:creationId xmlns:a16="http://schemas.microsoft.com/office/drawing/2014/main" id="{DFDCF4BF-5F3C-4F32-918B-2D60817CBC76}"/>
              </a:ext>
            </a:extLst>
          </p:cNvPr>
          <p:cNvSpPr txBox="1"/>
          <p:nvPr/>
        </p:nvSpPr>
        <p:spPr>
          <a:xfrm>
            <a:off x="0" y="3799967"/>
            <a:ext cx="12192000" cy="289305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lt1"/>
              </a:buClr>
              <a:buSzPts val="4000"/>
              <a:buFont typeface="Calibri"/>
              <a:buNone/>
            </a:pPr>
            <a:endParaRPr lang="en-IE" sz="800" b="1" dirty="0">
              <a:solidFill>
                <a:schemeClr val="bg1"/>
              </a:solidFill>
              <a:effectLst/>
              <a:latin typeface="Arial" panose="020B0604020202020204" pitchFamily="34" charset="0"/>
              <a:ea typeface="Calibri" panose="020F0502020204030204" pitchFamily="34" charset="0"/>
            </a:endParaRPr>
          </a:p>
          <a:p>
            <a:pPr marL="0" marR="0" lvl="0" indent="0" rtl="0">
              <a:lnSpc>
                <a:spcPct val="100000"/>
              </a:lnSpc>
              <a:spcBef>
                <a:spcPts val="0"/>
              </a:spcBef>
              <a:spcAft>
                <a:spcPts val="0"/>
              </a:spcAft>
              <a:buClr>
                <a:schemeClr val="lt1"/>
              </a:buClr>
              <a:buSzPts val="4000"/>
              <a:buFont typeface="Calibri"/>
              <a:buNone/>
            </a:pPr>
            <a:endParaRPr lang="en-IE" sz="800" b="1" dirty="0">
              <a:solidFill>
                <a:schemeClr val="bg1"/>
              </a:solidFill>
              <a:latin typeface="Arial" panose="020B0604020202020204" pitchFamily="34" charset="0"/>
              <a:ea typeface="Calibri" panose="020F0502020204030204" pitchFamily="34" charset="0"/>
            </a:endParaRPr>
          </a:p>
          <a:p>
            <a:pPr marL="0" marR="0" lvl="0" indent="0" rtl="0">
              <a:lnSpc>
                <a:spcPct val="100000"/>
              </a:lnSpc>
              <a:spcBef>
                <a:spcPts val="0"/>
              </a:spcBef>
              <a:spcAft>
                <a:spcPts val="0"/>
              </a:spcAft>
              <a:buClr>
                <a:schemeClr val="lt1"/>
              </a:buClr>
              <a:buSzPts val="4000"/>
              <a:buFont typeface="Calibri"/>
              <a:buNone/>
            </a:pPr>
            <a:r>
              <a:rPr lang="en-IE" sz="4400" b="1" dirty="0">
                <a:solidFill>
                  <a:schemeClr val="bg1"/>
                </a:solidFill>
                <a:effectLst/>
                <a:latin typeface="Arial" panose="020B0604020202020204" pitchFamily="34" charset="0"/>
                <a:ea typeface="Calibri" panose="020F0502020204030204" pitchFamily="34" charset="0"/>
              </a:rPr>
              <a:t>Supporting </a:t>
            </a:r>
          </a:p>
          <a:p>
            <a:pPr marL="0" marR="0" lvl="0" indent="0" rtl="0">
              <a:lnSpc>
                <a:spcPct val="100000"/>
              </a:lnSpc>
              <a:spcBef>
                <a:spcPts val="0"/>
              </a:spcBef>
              <a:spcAft>
                <a:spcPts val="0"/>
              </a:spcAft>
              <a:buClr>
                <a:schemeClr val="lt1"/>
              </a:buClr>
              <a:buSzPts val="4000"/>
              <a:buFont typeface="Calibri"/>
              <a:buNone/>
            </a:pPr>
            <a:r>
              <a:rPr lang="en-IE" sz="4400" b="1" dirty="0">
                <a:solidFill>
                  <a:schemeClr val="bg1"/>
                </a:solidFill>
                <a:effectLst/>
                <a:latin typeface="Arial" panose="020B0604020202020204" pitchFamily="34" charset="0"/>
                <a:ea typeface="Calibri" panose="020F0502020204030204" pitchFamily="34" charset="0"/>
              </a:rPr>
              <a:t>Parenting Journeys</a:t>
            </a:r>
            <a:endParaRPr lang="en-IE" sz="900" b="1" dirty="0">
              <a:solidFill>
                <a:schemeClr val="bg1"/>
              </a:solidFill>
              <a:latin typeface="Arial" panose="020B0604020202020204" pitchFamily="34" charset="0"/>
              <a:ea typeface="Calibri" panose="020F0502020204030204" pitchFamily="34" charset="0"/>
            </a:endParaRPr>
          </a:p>
          <a:p>
            <a:pPr marL="0" marR="0" lvl="0" indent="0" rtl="0">
              <a:lnSpc>
                <a:spcPct val="100000"/>
              </a:lnSpc>
              <a:spcBef>
                <a:spcPts val="0"/>
              </a:spcBef>
              <a:spcAft>
                <a:spcPts val="0"/>
              </a:spcAft>
              <a:buClr>
                <a:schemeClr val="lt1"/>
              </a:buClr>
              <a:buSzPts val="4000"/>
              <a:buFont typeface="Calibri"/>
              <a:buNone/>
            </a:pPr>
            <a:r>
              <a:rPr lang="en-IE" sz="2400" b="1" dirty="0">
                <a:solidFill>
                  <a:schemeClr val="bg1"/>
                </a:solidFill>
                <a:effectLst/>
                <a:latin typeface="Arial" panose="020B0604020202020204" pitchFamily="34" charset="0"/>
                <a:ea typeface="Calibri" panose="020F0502020204030204" pitchFamily="34" charset="0"/>
              </a:rPr>
              <a:t>Lessons Learned From a Decade of Parents Plus Programmes in Bristol:</a:t>
            </a:r>
            <a:r>
              <a:rPr lang="en-IE" sz="2400" dirty="0">
                <a:solidFill>
                  <a:schemeClr val="bg1"/>
                </a:solidFill>
                <a:effectLst/>
                <a:latin typeface="Arial" panose="020B0604020202020204" pitchFamily="34" charset="0"/>
                <a:ea typeface="Calibri" panose="020F0502020204030204" pitchFamily="34" charset="0"/>
              </a:rPr>
              <a:t> </a:t>
            </a:r>
          </a:p>
          <a:p>
            <a:pPr marL="0" marR="0" lvl="0" indent="0" rtl="0">
              <a:lnSpc>
                <a:spcPct val="100000"/>
              </a:lnSpc>
              <a:spcBef>
                <a:spcPts val="0"/>
              </a:spcBef>
              <a:spcAft>
                <a:spcPts val="0"/>
              </a:spcAft>
              <a:buClr>
                <a:schemeClr val="lt1"/>
              </a:buClr>
              <a:buSzPts val="4000"/>
              <a:buFont typeface="Calibri"/>
              <a:buNone/>
            </a:pPr>
            <a:r>
              <a:rPr lang="en-IE" sz="2600" i="1" dirty="0">
                <a:solidFill>
                  <a:schemeClr val="bg1"/>
                </a:solidFill>
                <a:effectLst/>
                <a:latin typeface="Arial" panose="020B0604020202020204" pitchFamily="34" charset="0"/>
                <a:ea typeface="Calibri" panose="020F0502020204030204" pitchFamily="34" charset="0"/>
              </a:rPr>
              <a:t>A case example of Parents Plus Parenting When Separated programme delivery  </a:t>
            </a:r>
          </a:p>
          <a:p>
            <a:pPr marL="0" marR="0" lvl="0" indent="0" rtl="0">
              <a:lnSpc>
                <a:spcPct val="100000"/>
              </a:lnSpc>
              <a:spcBef>
                <a:spcPts val="0"/>
              </a:spcBef>
              <a:spcAft>
                <a:spcPts val="0"/>
              </a:spcAft>
              <a:buClr>
                <a:schemeClr val="lt1"/>
              </a:buClr>
              <a:buSzPts val="4000"/>
              <a:buFont typeface="Calibri"/>
              <a:buNone/>
            </a:pPr>
            <a:r>
              <a:rPr lang="en-IE" sz="2800" dirty="0">
                <a:solidFill>
                  <a:schemeClr val="bg1"/>
                </a:solidFill>
                <a:effectLst/>
                <a:latin typeface="Arial" panose="020B0604020202020204" pitchFamily="34" charset="0"/>
                <a:ea typeface="Calibri" panose="020F0502020204030204" pitchFamily="34" charset="0"/>
              </a:rPr>
              <a:t>Deborah Davis, Parenting Supervisor, Bristol City Council</a:t>
            </a:r>
          </a:p>
        </p:txBody>
      </p:sp>
    </p:spTree>
    <p:extLst>
      <p:ext uri="{BB962C8B-B14F-4D97-AF65-F5344CB8AC3E}">
        <p14:creationId xmlns:p14="http://schemas.microsoft.com/office/powerpoint/2010/main" val="67934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C351-6139-4109-9369-8672F39DCAE3}"/>
              </a:ext>
            </a:extLst>
          </p:cNvPr>
          <p:cNvSpPr>
            <a:spLocks noGrp="1"/>
          </p:cNvSpPr>
          <p:nvPr>
            <p:ph type="title"/>
          </p:nvPr>
        </p:nvSpPr>
        <p:spPr>
          <a:xfrm>
            <a:off x="393895" y="147711"/>
            <a:ext cx="8989255" cy="675249"/>
          </a:xfrm>
        </p:spPr>
        <p:txBody>
          <a:bodyPr>
            <a:normAutofit fontScale="90000"/>
          </a:bodyPr>
          <a:lstStyle/>
          <a:p>
            <a:r>
              <a:rPr lang="en-GB" dirty="0"/>
              <a:t>What we learned…this programme really works!</a:t>
            </a:r>
            <a:br>
              <a:rPr lang="en-GB" dirty="0"/>
            </a:br>
            <a:br>
              <a:rPr lang="en-GB" dirty="0"/>
            </a:br>
            <a:endParaRPr lang="en-GB" sz="3100" i="1" dirty="0">
              <a:solidFill>
                <a:schemeClr val="tx1"/>
              </a:solidFill>
            </a:endParaRPr>
          </a:p>
        </p:txBody>
      </p:sp>
      <p:sp>
        <p:nvSpPr>
          <p:cNvPr id="4" name="Content Placeholder 3">
            <a:extLst>
              <a:ext uri="{FF2B5EF4-FFF2-40B4-BE49-F238E27FC236}">
                <a16:creationId xmlns:a16="http://schemas.microsoft.com/office/drawing/2014/main" id="{E9C03A58-7BBE-432F-A6D3-7ED1CCB595FA}"/>
              </a:ext>
            </a:extLst>
          </p:cNvPr>
          <p:cNvSpPr>
            <a:spLocks noGrp="1"/>
          </p:cNvSpPr>
          <p:nvPr>
            <p:ph sz="half" idx="2"/>
          </p:nvPr>
        </p:nvSpPr>
        <p:spPr>
          <a:xfrm>
            <a:off x="393895" y="944880"/>
            <a:ext cx="9801665" cy="5913119"/>
          </a:xfrm>
        </p:spPr>
        <p:txBody>
          <a:bodyPr>
            <a:normAutofit/>
          </a:bodyPr>
          <a:lstStyle/>
          <a:p>
            <a:pPr marL="0" indent="0">
              <a:buNone/>
            </a:pPr>
            <a:r>
              <a:rPr lang="en-GB" sz="2200" b="1" dirty="0"/>
              <a:t>Practice-Based Evidence: What parents said:</a:t>
            </a:r>
          </a:p>
          <a:p>
            <a:r>
              <a:rPr lang="en-GB" sz="2200" i="1" dirty="0"/>
              <a:t>“Having business like communication especially when things are difficult is a great idea, I can only be in control of myself and my reactions to situations.”  </a:t>
            </a:r>
          </a:p>
          <a:p>
            <a:r>
              <a:rPr lang="en-GB" sz="2200" i="1" dirty="0"/>
              <a:t>“Helpful to think about things from my child’s point of view and from other parents’ point of view. I am now more positive about my ex.”  </a:t>
            </a:r>
          </a:p>
          <a:p>
            <a:r>
              <a:rPr lang="en-GB" sz="2200" i="1" dirty="0"/>
              <a:t>So useful to share and hear other parents experiences and understand how parent communication affects children</a:t>
            </a:r>
          </a:p>
          <a:p>
            <a:r>
              <a:rPr lang="en-GB" sz="2200" i="1" dirty="0"/>
              <a:t>“It has been a great course, it's helped me to look at the bigger picture and that it's all about what's best for our children.  It's not about me and my ex point scoring.” </a:t>
            </a:r>
          </a:p>
          <a:p>
            <a:r>
              <a:rPr lang="en-GB" sz="2200" i="1" dirty="0"/>
              <a:t>“Whatever our difficulties, my children’s other parent is the only person who will love them as much as I do.”</a:t>
            </a:r>
          </a:p>
          <a:p>
            <a:endParaRPr lang="en-GB" dirty="0"/>
          </a:p>
        </p:txBody>
      </p:sp>
    </p:spTree>
    <p:extLst>
      <p:ext uri="{BB962C8B-B14F-4D97-AF65-F5344CB8AC3E}">
        <p14:creationId xmlns:p14="http://schemas.microsoft.com/office/powerpoint/2010/main" val="327003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BADF-7E91-C4C6-17B9-F0AD2D8C4A1F}"/>
              </a:ext>
            </a:extLst>
          </p:cNvPr>
          <p:cNvSpPr>
            <a:spLocks noGrp="1"/>
          </p:cNvSpPr>
          <p:nvPr>
            <p:ph type="title"/>
          </p:nvPr>
        </p:nvSpPr>
        <p:spPr>
          <a:xfrm>
            <a:off x="691189" y="424873"/>
            <a:ext cx="8596668" cy="1320800"/>
          </a:xfrm>
        </p:spPr>
        <p:txBody>
          <a:bodyPr>
            <a:normAutofit fontScale="90000"/>
          </a:bodyPr>
          <a:lstStyle/>
          <a:p>
            <a:r>
              <a:rPr lang="en-GB" dirty="0"/>
              <a:t>What we did next…Building Capacity and Delivering Parallel Groups in 2022 - 2023!</a:t>
            </a:r>
          </a:p>
        </p:txBody>
      </p:sp>
      <p:sp>
        <p:nvSpPr>
          <p:cNvPr id="5" name="Content Placeholder 4">
            <a:extLst>
              <a:ext uri="{FF2B5EF4-FFF2-40B4-BE49-F238E27FC236}">
                <a16:creationId xmlns:a16="http://schemas.microsoft.com/office/drawing/2014/main" id="{1BA609B9-C809-DA00-CCE2-8064DB14B387}"/>
              </a:ext>
            </a:extLst>
          </p:cNvPr>
          <p:cNvSpPr>
            <a:spLocks noGrp="1"/>
          </p:cNvSpPr>
          <p:nvPr>
            <p:ph idx="1"/>
          </p:nvPr>
        </p:nvSpPr>
        <p:spPr>
          <a:xfrm>
            <a:off x="677334" y="1537855"/>
            <a:ext cx="9270230" cy="5012574"/>
          </a:xfrm>
        </p:spPr>
        <p:txBody>
          <a:bodyPr>
            <a:normAutofit lnSpcReduction="10000"/>
          </a:bodyPr>
          <a:lstStyle/>
          <a:p>
            <a:r>
              <a:rPr lang="en-GB" sz="2000" dirty="0"/>
              <a:t>Increase in capacity enabled us run parallel groups to accommodate both parents from separated couples…one upon each group in 2022</a:t>
            </a:r>
          </a:p>
          <a:p>
            <a:r>
              <a:rPr lang="en-GB" sz="2000" dirty="0"/>
              <a:t>Rolling programme of 2 x PWS groups – Terms 5 &amp; 6 with advertising throughout the year</a:t>
            </a:r>
          </a:p>
          <a:p>
            <a:pPr lvl="1">
              <a:buFont typeface="Courier New" panose="02070309020205020404" pitchFamily="49" charset="0"/>
              <a:buChar char="o"/>
            </a:pPr>
            <a:r>
              <a:rPr lang="en-GB" sz="2000" dirty="0"/>
              <a:t>1 x daytime Zoom</a:t>
            </a:r>
          </a:p>
          <a:p>
            <a:pPr lvl="1">
              <a:buFont typeface="Courier New" panose="02070309020205020404" pitchFamily="49" charset="0"/>
              <a:buChar char="o"/>
            </a:pPr>
            <a:r>
              <a:rPr lang="en-GB" sz="2000" dirty="0"/>
              <a:t>1 x evening Zoom</a:t>
            </a:r>
          </a:p>
          <a:p>
            <a:r>
              <a:rPr lang="en-GB" sz="2000" dirty="0"/>
              <a:t>Collation of a waiting list and triaging referrals as they are received</a:t>
            </a:r>
          </a:p>
          <a:p>
            <a:r>
              <a:rPr lang="en-GB" sz="2000" dirty="0"/>
              <a:t>Training a further 4 </a:t>
            </a:r>
            <a:r>
              <a:rPr lang="en-GB" sz="2000" dirty="0" err="1"/>
              <a:t>pracs</a:t>
            </a:r>
            <a:r>
              <a:rPr lang="en-GB" sz="2000" dirty="0"/>
              <a:t>..thanks Parents Plus and North Somerset!</a:t>
            </a:r>
          </a:p>
          <a:p>
            <a:r>
              <a:rPr lang="en-GB" sz="2000" dirty="0"/>
              <a:t>Links with Reducing Parental Conflict Practitioners and co-delivery of PWS</a:t>
            </a:r>
          </a:p>
          <a:p>
            <a:r>
              <a:rPr lang="en-GB" sz="2000" dirty="0"/>
              <a:t>Further links with CAFCASS, Mediation services etc through RPC</a:t>
            </a:r>
          </a:p>
          <a:p>
            <a:r>
              <a:rPr lang="en-GB" sz="2000" dirty="0"/>
              <a:t>Currently rolling out PWS – 2 x Zoom Groups – 1 x day / 1 x eve – 5 x separated couples attending plus further 7 separated parents</a:t>
            </a:r>
          </a:p>
          <a:p>
            <a:r>
              <a:rPr lang="en-GB" sz="2000" dirty="0"/>
              <a:t>Plan for 4 x groups per year from November…</a:t>
            </a:r>
          </a:p>
          <a:p>
            <a:endParaRPr lang="en-GB" dirty="0"/>
          </a:p>
        </p:txBody>
      </p:sp>
    </p:spTree>
    <p:extLst>
      <p:ext uri="{BB962C8B-B14F-4D97-AF65-F5344CB8AC3E}">
        <p14:creationId xmlns:p14="http://schemas.microsoft.com/office/powerpoint/2010/main" val="124027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2654-7FC0-8767-5EB6-219F71E46A5E}"/>
              </a:ext>
            </a:extLst>
          </p:cNvPr>
          <p:cNvSpPr>
            <a:spLocks noGrp="1"/>
          </p:cNvSpPr>
          <p:nvPr>
            <p:ph type="title"/>
          </p:nvPr>
        </p:nvSpPr>
        <p:spPr/>
        <p:txBody>
          <a:bodyPr/>
          <a:lstStyle/>
          <a:p>
            <a:r>
              <a:rPr lang="en-GB" dirty="0"/>
              <a:t>What we did next…Building Capacity and Delivering Parallel Groups</a:t>
            </a:r>
          </a:p>
        </p:txBody>
      </p:sp>
      <p:graphicFrame>
        <p:nvGraphicFramePr>
          <p:cNvPr id="9" name="Content Placeholder 8">
            <a:extLst>
              <a:ext uri="{FF2B5EF4-FFF2-40B4-BE49-F238E27FC236}">
                <a16:creationId xmlns:a16="http://schemas.microsoft.com/office/drawing/2014/main" id="{F5006560-6E8D-0DA2-B4A1-5F7F1B0A197F}"/>
              </a:ext>
            </a:extLst>
          </p:cNvPr>
          <p:cNvGraphicFramePr>
            <a:graphicFrameLocks noGrp="1"/>
          </p:cNvGraphicFramePr>
          <p:nvPr>
            <p:ph sz="half" idx="1"/>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7B6BEBC4-ED6D-DB4E-EE75-3FFA5A68CBCC}"/>
              </a:ext>
            </a:extLst>
          </p:cNvPr>
          <p:cNvGraphicFramePr>
            <a:graphicFrameLocks noGrp="1"/>
          </p:cNvGraphicFramePr>
          <p:nvPr>
            <p:ph sz="half" idx="2"/>
          </p:nvPr>
        </p:nvGraphicFramePr>
        <p:xfrm>
          <a:off x="5089525" y="2160588"/>
          <a:ext cx="4184650" cy="3881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606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9C3D682-681A-93C1-CBDE-1F8A10803EBC}"/>
              </a:ext>
            </a:extLst>
          </p:cNvPr>
          <p:cNvGraphicFramePr>
            <a:graphicFrameLocks noGrp="1"/>
          </p:cNvGraphicFramePr>
          <p:nvPr>
            <p:ph sz="half" idx="1"/>
            <p:extLst>
              <p:ext uri="{D42A27DB-BD31-4B8C-83A1-F6EECF244321}">
                <p14:modId xmlns:p14="http://schemas.microsoft.com/office/powerpoint/2010/main" val="3834312104"/>
              </p:ext>
            </p:extLst>
          </p:nvPr>
        </p:nvGraphicFramePr>
        <p:xfrm>
          <a:off x="404949" y="418011"/>
          <a:ext cx="9539151" cy="6244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3024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211E-3C69-4771-8A0D-DE55E728AE4D}"/>
              </a:ext>
            </a:extLst>
          </p:cNvPr>
          <p:cNvSpPr>
            <a:spLocks noGrp="1"/>
          </p:cNvSpPr>
          <p:nvPr>
            <p:ph type="title"/>
          </p:nvPr>
        </p:nvSpPr>
        <p:spPr>
          <a:xfrm>
            <a:off x="359833" y="203200"/>
            <a:ext cx="9375010" cy="753403"/>
          </a:xfrm>
        </p:spPr>
        <p:txBody>
          <a:bodyPr>
            <a:normAutofit fontScale="90000"/>
          </a:bodyPr>
          <a:lstStyle/>
          <a:p>
            <a:r>
              <a:rPr lang="en-GB" dirty="0"/>
              <a:t>What have we learned… </a:t>
            </a:r>
            <a:r>
              <a:rPr lang="en-GB" i="1" dirty="0"/>
              <a:t>trust the course content and your group </a:t>
            </a:r>
          </a:p>
        </p:txBody>
      </p:sp>
      <p:sp>
        <p:nvSpPr>
          <p:cNvPr id="3" name="Content Placeholder 2">
            <a:extLst>
              <a:ext uri="{FF2B5EF4-FFF2-40B4-BE49-F238E27FC236}">
                <a16:creationId xmlns:a16="http://schemas.microsoft.com/office/drawing/2014/main" id="{C4B1C365-67B8-4723-BF3C-9538ED3BB40E}"/>
              </a:ext>
            </a:extLst>
          </p:cNvPr>
          <p:cNvSpPr>
            <a:spLocks noGrp="1"/>
          </p:cNvSpPr>
          <p:nvPr>
            <p:ph sz="half" idx="1"/>
          </p:nvPr>
        </p:nvSpPr>
        <p:spPr>
          <a:xfrm>
            <a:off x="499533" y="1167618"/>
            <a:ext cx="9235310" cy="5487182"/>
          </a:xfrm>
        </p:spPr>
        <p:txBody>
          <a:bodyPr>
            <a:normAutofit/>
          </a:bodyPr>
          <a:lstStyle/>
          <a:p>
            <a:r>
              <a:rPr lang="en-GB" sz="2400" dirty="0"/>
              <a:t>Maintain focus. Trust and stick with the content and process and follow the programme.  The structure, materials and topics work…It’s magic! </a:t>
            </a:r>
          </a:p>
          <a:p>
            <a:r>
              <a:rPr lang="en-GB" sz="2400" dirty="0"/>
              <a:t>Understand your group split and use it well, every activity, pairs or small group is an opportunity for learning and empathy</a:t>
            </a:r>
          </a:p>
          <a:p>
            <a:r>
              <a:rPr lang="en-GB" sz="2400" dirty="0"/>
              <a:t>Trust in your group, they have the experience and solutions, they will support each other </a:t>
            </a:r>
          </a:p>
          <a:p>
            <a:r>
              <a:rPr lang="en-GB" sz="2400" dirty="0"/>
              <a:t>Maintain an objective,  collaborative and strengths focussed perspective.  </a:t>
            </a:r>
          </a:p>
          <a:p>
            <a:r>
              <a:rPr lang="en-GB" sz="2400" dirty="0"/>
              <a:t>Capture the ‘Group Gold’, highlight group wisdom at every opportunity</a:t>
            </a:r>
          </a:p>
          <a:p>
            <a:r>
              <a:rPr lang="en-GB" sz="2400" dirty="0"/>
              <a:t>Group learning is huge and incredibly fast...from week 1!</a:t>
            </a:r>
          </a:p>
          <a:p>
            <a:endParaRPr lang="en-GB" sz="2400" dirty="0">
              <a:latin typeface="Lucida Sans" panose="020B0602030504020204" pitchFamily="34" charset="0"/>
            </a:endParaRPr>
          </a:p>
          <a:p>
            <a:endParaRPr lang="en-GB" sz="2400" dirty="0">
              <a:latin typeface="Lucida Sans" panose="020B0602030504020204" pitchFamily="34" charset="0"/>
            </a:endParaRPr>
          </a:p>
        </p:txBody>
      </p:sp>
    </p:spTree>
    <p:extLst>
      <p:ext uri="{BB962C8B-B14F-4D97-AF65-F5344CB8AC3E}">
        <p14:creationId xmlns:p14="http://schemas.microsoft.com/office/powerpoint/2010/main" val="29360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7E3-0ACD-4720-9152-74ECCD8C35AF}"/>
              </a:ext>
            </a:extLst>
          </p:cNvPr>
          <p:cNvSpPr>
            <a:spLocks noGrp="1"/>
          </p:cNvSpPr>
          <p:nvPr>
            <p:ph type="title"/>
          </p:nvPr>
        </p:nvSpPr>
        <p:spPr>
          <a:xfrm>
            <a:off x="663266" y="229772"/>
            <a:ext cx="8596668" cy="1320800"/>
          </a:xfrm>
        </p:spPr>
        <p:txBody>
          <a:bodyPr>
            <a:normAutofit fontScale="90000"/>
          </a:bodyPr>
          <a:lstStyle/>
          <a:p>
            <a:pPr algn="ctr"/>
            <a:r>
              <a:rPr lang="en-GB" dirty="0"/>
              <a:t>Final word from a parent</a:t>
            </a:r>
            <a:br>
              <a:rPr lang="en-GB" dirty="0"/>
            </a:br>
            <a:br>
              <a:rPr lang="en-GB" dirty="0"/>
            </a:br>
            <a:r>
              <a:rPr lang="en-GB" sz="3100" i="1" dirty="0">
                <a:solidFill>
                  <a:srgbClr val="000000"/>
                </a:solidFill>
                <a:effectLst/>
                <a:latin typeface="Calibri" panose="020F0502020204030204" pitchFamily="34" charset="0"/>
                <a:ea typeface="Calibri" panose="020F0502020204030204" pitchFamily="34" charset="0"/>
              </a:rPr>
              <a:t>“The course is really helpful because it shows the scope of what’s needed in order to obtain my goals. The information is concise and it shows what needs to be done as well as what isn’t helpful to reaching them. The engaging questioning really helps apply this, and hearing other parents insights and perspectives gives a more complete narrative. The positive recognition of what is already working is definitely really helpful in finding the confidence to believe in myself more. The whole combination is what I find that works. I feel privileged to be on the course”. </a:t>
            </a:r>
            <a:br>
              <a:rPr lang="en-GB" sz="3100" i="1" dirty="0">
                <a:solidFill>
                  <a:srgbClr val="000000"/>
                </a:solidFill>
                <a:effectLst/>
                <a:latin typeface="Calibri" panose="020F0502020204030204" pitchFamily="34" charset="0"/>
                <a:ea typeface="Calibri" panose="020F0502020204030204" pitchFamily="34" charset="0"/>
              </a:rPr>
            </a:br>
            <a:br>
              <a:rPr lang="en-GB" sz="3100" i="1" dirty="0">
                <a:solidFill>
                  <a:srgbClr val="000000"/>
                </a:solidFill>
                <a:effectLst/>
                <a:latin typeface="Calibri" panose="020F0502020204030204" pitchFamily="34" charset="0"/>
                <a:ea typeface="Calibri" panose="020F0502020204030204" pitchFamily="34" charset="0"/>
              </a:rPr>
            </a:br>
            <a:br>
              <a:rPr lang="en-GB" sz="3100" i="1" dirty="0">
                <a:solidFill>
                  <a:srgbClr val="000000"/>
                </a:solidFill>
                <a:effectLst/>
                <a:latin typeface="Calibri" panose="020F0502020204030204" pitchFamily="34" charset="0"/>
                <a:ea typeface="Calibri" panose="020F0502020204030204" pitchFamily="34" charset="0"/>
              </a:rPr>
            </a:br>
            <a:br>
              <a:rPr lang="en-GB" sz="3600" dirty="0">
                <a:effectLst/>
                <a:latin typeface="Calibri" panose="020F0502020204030204" pitchFamily="34" charset="0"/>
                <a:ea typeface="Calibri" panose="020F0502020204030204" pitchFamily="34" charset="0"/>
              </a:rPr>
            </a:br>
            <a:br>
              <a:rPr lang="en-GB" dirty="0"/>
            </a:br>
            <a:r>
              <a:rPr lang="en-GB" dirty="0"/>
              <a:t> </a:t>
            </a:r>
          </a:p>
        </p:txBody>
      </p:sp>
    </p:spTree>
    <p:extLst>
      <p:ext uri="{BB962C8B-B14F-4D97-AF65-F5344CB8AC3E}">
        <p14:creationId xmlns:p14="http://schemas.microsoft.com/office/powerpoint/2010/main" val="197490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4825-4B91-0BF9-3BD0-31581D419EFF}"/>
              </a:ext>
            </a:extLst>
          </p:cNvPr>
          <p:cNvSpPr>
            <a:spLocks noGrp="1"/>
          </p:cNvSpPr>
          <p:nvPr>
            <p:ph type="title"/>
          </p:nvPr>
        </p:nvSpPr>
        <p:spPr>
          <a:xfrm>
            <a:off x="1722120" y="609600"/>
            <a:ext cx="7551882" cy="1320800"/>
          </a:xfrm>
        </p:spPr>
        <p:txBody>
          <a:bodyPr/>
          <a:lstStyle/>
          <a:p>
            <a:r>
              <a:rPr lang="en-US" altLang="en-US" sz="3800" b="1" dirty="0">
                <a:ea typeface="ヒラギノ角ゴ Pro W3" panose="020B0300000000000000" pitchFamily="34" charset="-128"/>
              </a:rPr>
              <a:t>Bristol – the Local Context</a:t>
            </a:r>
            <a:br>
              <a:rPr lang="en-US" altLang="en-US" sz="3600" b="1" dirty="0">
                <a:latin typeface="Lucida Sans" panose="020B0602030504020204" pitchFamily="34" charset="0"/>
                <a:ea typeface="ヒラギノ角ゴ Pro W3" panose="020B0300000000000000" pitchFamily="34" charset="-128"/>
              </a:rPr>
            </a:br>
            <a:endParaRPr lang="en-GB" dirty="0"/>
          </a:p>
        </p:txBody>
      </p:sp>
      <p:sp>
        <p:nvSpPr>
          <p:cNvPr id="3" name="Content Placeholder 2">
            <a:extLst>
              <a:ext uri="{FF2B5EF4-FFF2-40B4-BE49-F238E27FC236}">
                <a16:creationId xmlns:a16="http://schemas.microsoft.com/office/drawing/2014/main" id="{7A14D025-2B34-2F0F-4A60-9D3A8004D9C2}"/>
              </a:ext>
            </a:extLst>
          </p:cNvPr>
          <p:cNvSpPr>
            <a:spLocks noGrp="1"/>
          </p:cNvSpPr>
          <p:nvPr>
            <p:ph idx="1"/>
          </p:nvPr>
        </p:nvSpPr>
        <p:spPr>
          <a:xfrm>
            <a:off x="381000" y="1722120"/>
            <a:ext cx="7970520" cy="4815839"/>
          </a:xfrm>
        </p:spPr>
        <p:txBody>
          <a:bodyPr>
            <a:normAutofit fontScale="47500" lnSpcReduction="20000"/>
          </a:bodyPr>
          <a:lstStyle/>
          <a:p>
            <a:pPr>
              <a:buFont typeface="Wingdings" panose="05000000000000000000" pitchFamily="2" charset="2"/>
              <a:buChar char="Ø"/>
            </a:pPr>
            <a:r>
              <a:rPr lang="en-GB" sz="5500" dirty="0">
                <a:latin typeface="+mj-lt"/>
              </a:rPr>
              <a:t>Bristol is the largest city in the South West and 11th largest Local Authority in England and Wales</a:t>
            </a:r>
          </a:p>
          <a:p>
            <a:pPr>
              <a:buFont typeface="Wingdings" panose="05000000000000000000" pitchFamily="2" charset="2"/>
              <a:buChar char="Ø"/>
            </a:pPr>
            <a:r>
              <a:rPr lang="en-GB" sz="5500" dirty="0">
                <a:latin typeface="+mj-lt"/>
              </a:rPr>
              <a:t>Population of 472,400 (2021)</a:t>
            </a:r>
          </a:p>
          <a:p>
            <a:pPr>
              <a:buFont typeface="Wingdings" panose="05000000000000000000" pitchFamily="2" charset="2"/>
              <a:buChar char="Ø"/>
            </a:pPr>
            <a:r>
              <a:rPr lang="en-GB" sz="5500" dirty="0">
                <a:latin typeface="+mj-lt"/>
              </a:rPr>
              <a:t>Diverse communities: at least 45 religions, 187 countries of birth and 91 main languages spoken</a:t>
            </a:r>
          </a:p>
          <a:p>
            <a:pPr>
              <a:buFont typeface="Wingdings" panose="05000000000000000000" pitchFamily="2" charset="2"/>
              <a:buChar char="Ø"/>
            </a:pPr>
            <a:r>
              <a:rPr lang="en-GB" sz="5500" dirty="0">
                <a:latin typeface="+mj-lt"/>
              </a:rPr>
              <a:t>Bristol has 41 areas in the most deprived 10% in England, including 3 in the most deprived 1%.</a:t>
            </a:r>
          </a:p>
          <a:p>
            <a:pPr marL="0" indent="0">
              <a:buNone/>
            </a:pPr>
            <a:endParaRPr lang="en-GB" sz="5500" dirty="0">
              <a:latin typeface="+mj-lt"/>
            </a:endParaRPr>
          </a:p>
          <a:p>
            <a:pPr>
              <a:buFont typeface="Wingdings" panose="05000000000000000000" pitchFamily="2" charset="2"/>
              <a:buChar char="Ø"/>
            </a:pPr>
            <a:r>
              <a:rPr lang="en-GB" sz="5500" i="1" dirty="0">
                <a:latin typeface="+mj-lt"/>
              </a:rPr>
              <a:t>“Bristol is a thriving and innovative global city and home to a wealth of cultures and creative ideas. A city of contrasts, where some of the most deprived areas border the most affluent…”</a:t>
            </a:r>
          </a:p>
          <a:p>
            <a:pPr marL="0" indent="0">
              <a:buNone/>
            </a:pPr>
            <a:r>
              <a:rPr lang="en-GB" sz="2400" dirty="0">
                <a:latin typeface="+mj-lt"/>
                <a:hlinkClick r:id="rId3"/>
              </a:rPr>
              <a:t>Bristol Key Facts 2022 - July 2022 update</a:t>
            </a:r>
            <a:endParaRPr lang="en-GB" sz="2400" dirty="0">
              <a:latin typeface="+mj-lt"/>
            </a:endParaRPr>
          </a:p>
        </p:txBody>
      </p:sp>
      <p:pic>
        <p:nvPicPr>
          <p:cNvPr id="4" name="Picture 3" descr="A picture containing logo, font, graphics, text&#10;&#10;Description automatically generated">
            <a:extLst>
              <a:ext uri="{FF2B5EF4-FFF2-40B4-BE49-F238E27FC236}">
                <a16:creationId xmlns:a16="http://schemas.microsoft.com/office/drawing/2014/main" id="{230445B8-90E6-B131-C9F1-129EF9974456}"/>
              </a:ext>
            </a:extLst>
          </p:cNvPr>
          <p:cNvPicPr>
            <a:picLocks noChangeAspect="1"/>
          </p:cNvPicPr>
          <p:nvPr/>
        </p:nvPicPr>
        <p:blipFill>
          <a:blip r:embed="rId4"/>
          <a:stretch>
            <a:fillRect/>
          </a:stretch>
        </p:blipFill>
        <p:spPr>
          <a:xfrm>
            <a:off x="135255" y="82980"/>
            <a:ext cx="1445961" cy="1467315"/>
          </a:xfrm>
          <a:prstGeom prst="rect">
            <a:avLst/>
          </a:prstGeom>
        </p:spPr>
      </p:pic>
      <p:pic>
        <p:nvPicPr>
          <p:cNvPr id="5" name="Content Placeholder 4" descr="A close-up of a cell phone screen&#10;&#10;Description automatically generated with low confidence">
            <a:extLst>
              <a:ext uri="{FF2B5EF4-FFF2-40B4-BE49-F238E27FC236}">
                <a16:creationId xmlns:a16="http://schemas.microsoft.com/office/drawing/2014/main" id="{D1B209F8-965D-DE10-5860-DD7075A87579}"/>
              </a:ext>
            </a:extLst>
          </p:cNvPr>
          <p:cNvPicPr>
            <a:picLocks noChangeAspect="1"/>
          </p:cNvPicPr>
          <p:nvPr/>
        </p:nvPicPr>
        <p:blipFill>
          <a:blip r:embed="rId5"/>
          <a:stretch>
            <a:fillRect/>
          </a:stretch>
        </p:blipFill>
        <p:spPr>
          <a:xfrm>
            <a:off x="8473440" y="1"/>
            <a:ext cx="3718560" cy="6858000"/>
          </a:xfrm>
          <a:prstGeom prst="rect">
            <a:avLst/>
          </a:prstGeom>
        </p:spPr>
      </p:pic>
    </p:spTree>
    <p:extLst>
      <p:ext uri="{BB962C8B-B14F-4D97-AF65-F5344CB8AC3E}">
        <p14:creationId xmlns:p14="http://schemas.microsoft.com/office/powerpoint/2010/main" val="160108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8D109-0723-12E7-058C-122A244D13E1}"/>
              </a:ext>
            </a:extLst>
          </p:cNvPr>
          <p:cNvSpPr>
            <a:spLocks noGrp="1"/>
          </p:cNvSpPr>
          <p:nvPr>
            <p:ph type="title"/>
          </p:nvPr>
        </p:nvSpPr>
        <p:spPr>
          <a:xfrm>
            <a:off x="1286933" y="609600"/>
            <a:ext cx="10197494" cy="1099457"/>
          </a:xfrm>
        </p:spPr>
        <p:txBody>
          <a:bodyPr>
            <a:normAutofit/>
          </a:bodyPr>
          <a:lstStyle/>
          <a:p>
            <a:r>
              <a:rPr lang="en-GB" dirty="0"/>
              <a:t>Who We Are…Families in Focus Parenting Team</a:t>
            </a:r>
          </a:p>
        </p:txBody>
      </p:sp>
      <p:sp>
        <p:nvSpPr>
          <p:cNvPr id="35" name="Isosceles Triangle 3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picture containing logo, font, graphics, text&#10;&#10;Description automatically generated">
            <a:extLst>
              <a:ext uri="{FF2B5EF4-FFF2-40B4-BE49-F238E27FC236}">
                <a16:creationId xmlns:a16="http://schemas.microsoft.com/office/drawing/2014/main" id="{E66A7D3F-EC76-E6C5-9693-16404D94047F}"/>
              </a:ext>
            </a:extLst>
          </p:cNvPr>
          <p:cNvPicPr>
            <a:picLocks noChangeAspect="1"/>
          </p:cNvPicPr>
          <p:nvPr/>
        </p:nvPicPr>
        <p:blipFill>
          <a:blip r:embed="rId3"/>
          <a:stretch>
            <a:fillRect/>
          </a:stretch>
        </p:blipFill>
        <p:spPr>
          <a:xfrm>
            <a:off x="11175116" y="102525"/>
            <a:ext cx="897678" cy="910935"/>
          </a:xfrm>
          <a:prstGeom prst="rect">
            <a:avLst/>
          </a:prstGeom>
        </p:spPr>
      </p:pic>
      <p:graphicFrame>
        <p:nvGraphicFramePr>
          <p:cNvPr id="29" name="Content Placeholder 2">
            <a:extLst>
              <a:ext uri="{FF2B5EF4-FFF2-40B4-BE49-F238E27FC236}">
                <a16:creationId xmlns:a16="http://schemas.microsoft.com/office/drawing/2014/main" id="{6E0CE595-9611-C63A-1C0F-B17546FF951C}"/>
              </a:ext>
            </a:extLst>
          </p:cNvPr>
          <p:cNvGraphicFramePr>
            <a:graphicFrameLocks noGrp="1"/>
          </p:cNvGraphicFramePr>
          <p:nvPr>
            <p:ph idx="1"/>
            <p:extLst>
              <p:ext uri="{D42A27DB-BD31-4B8C-83A1-F6EECF244321}">
                <p14:modId xmlns:p14="http://schemas.microsoft.com/office/powerpoint/2010/main" val="3558894923"/>
              </p:ext>
            </p:extLst>
          </p:nvPr>
        </p:nvGraphicFramePr>
        <p:xfrm>
          <a:off x="579360" y="1417320"/>
          <a:ext cx="11353559" cy="5212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151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 font, graphics, text&#10;&#10;Description automatically generated">
            <a:extLst>
              <a:ext uri="{FF2B5EF4-FFF2-40B4-BE49-F238E27FC236}">
                <a16:creationId xmlns:a16="http://schemas.microsoft.com/office/drawing/2014/main" id="{B83E563F-35EB-5CCE-7F28-93BD4ED1722D}"/>
              </a:ext>
            </a:extLst>
          </p:cNvPr>
          <p:cNvPicPr>
            <a:picLocks noChangeAspect="1"/>
          </p:cNvPicPr>
          <p:nvPr/>
        </p:nvPicPr>
        <p:blipFill rotWithShape="1">
          <a:blip r:embed="rId3">
            <a:duotone>
              <a:schemeClr val="bg2">
                <a:shade val="45000"/>
                <a:satMod val="135000"/>
              </a:schemeClr>
              <a:prstClr val="white"/>
            </a:duotone>
            <a:alphaModFix amt="25000"/>
          </a:blip>
          <a:srcRect t="17987" r="-1" b="26607"/>
          <a:stretch/>
        </p:blipFill>
        <p:spPr>
          <a:xfrm>
            <a:off x="1" y="10"/>
            <a:ext cx="12191999" cy="6857990"/>
          </a:xfrm>
          <a:prstGeom prst="rect">
            <a:avLst/>
          </a:prstGeom>
        </p:spPr>
      </p:pic>
      <p:grpSp>
        <p:nvGrpSpPr>
          <p:cNvPr id="41" name="Group 4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graphicFrame>
        <p:nvGraphicFramePr>
          <p:cNvPr id="5" name="Content Placeholder 4">
            <a:extLst>
              <a:ext uri="{FF2B5EF4-FFF2-40B4-BE49-F238E27FC236}">
                <a16:creationId xmlns:a16="http://schemas.microsoft.com/office/drawing/2014/main" id="{02AF365E-AF5F-4893-6ADE-D4418B011BCF}"/>
              </a:ext>
            </a:extLst>
          </p:cNvPr>
          <p:cNvGraphicFramePr>
            <a:graphicFrameLocks noGrp="1"/>
          </p:cNvGraphicFramePr>
          <p:nvPr>
            <p:ph idx="1"/>
            <p:extLst>
              <p:ext uri="{D42A27DB-BD31-4B8C-83A1-F6EECF244321}">
                <p14:modId xmlns:p14="http://schemas.microsoft.com/office/powerpoint/2010/main" val="1175918212"/>
              </p:ext>
            </p:extLst>
          </p:nvPr>
        </p:nvGraphicFramePr>
        <p:xfrm>
          <a:off x="494837" y="485774"/>
          <a:ext cx="10694643" cy="5960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562B2C3B-1AE9-ED43-A593-2E59539EE2F3}"/>
              </a:ext>
            </a:extLst>
          </p:cNvPr>
          <p:cNvSpPr>
            <a:spLocks noGrp="1"/>
          </p:cNvSpPr>
          <p:nvPr>
            <p:ph type="title"/>
          </p:nvPr>
        </p:nvSpPr>
        <p:spPr>
          <a:xfrm>
            <a:off x="4404699" y="3174986"/>
            <a:ext cx="10804694" cy="921309"/>
          </a:xfrm>
        </p:spPr>
        <p:txBody>
          <a:bodyPr>
            <a:normAutofit/>
          </a:bodyPr>
          <a:lstStyle/>
          <a:p>
            <a:r>
              <a:rPr lang="en-GB" b="1" dirty="0"/>
              <a:t>What we do…</a:t>
            </a:r>
          </a:p>
        </p:txBody>
      </p:sp>
    </p:spTree>
    <p:extLst>
      <p:ext uri="{BB962C8B-B14F-4D97-AF65-F5344CB8AC3E}">
        <p14:creationId xmlns:p14="http://schemas.microsoft.com/office/powerpoint/2010/main" val="19267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 name="Picture 1" descr="A picture containing logo, font, graphics, text&#10;&#10;Description automatically generated">
            <a:extLst>
              <a:ext uri="{FF2B5EF4-FFF2-40B4-BE49-F238E27FC236}">
                <a16:creationId xmlns:a16="http://schemas.microsoft.com/office/drawing/2014/main" id="{4CDE181F-E2E3-1029-65FE-3C874B1F09F1}"/>
              </a:ext>
            </a:extLst>
          </p:cNvPr>
          <p:cNvPicPr>
            <a:picLocks noChangeAspect="1"/>
          </p:cNvPicPr>
          <p:nvPr/>
        </p:nvPicPr>
        <p:blipFill>
          <a:blip r:embed="rId3">
            <a:alphaModFix amt="35000"/>
          </a:blip>
          <a:stretch>
            <a:fillRect/>
          </a:stretch>
        </p:blipFill>
        <p:spPr>
          <a:xfrm>
            <a:off x="135255" y="82980"/>
            <a:ext cx="1445961" cy="1467315"/>
          </a:xfrm>
          <a:prstGeom prst="rect">
            <a:avLst/>
          </a:prstGeom>
        </p:spPr>
      </p:pic>
      <p:pic>
        <p:nvPicPr>
          <p:cNvPr id="1026" name="Picture 2">
            <a:extLst>
              <a:ext uri="{FF2B5EF4-FFF2-40B4-BE49-F238E27FC236}">
                <a16:creationId xmlns:a16="http://schemas.microsoft.com/office/drawing/2014/main" id="{75690237-1460-7185-E0E9-CF8201EA8ED0}"/>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096000" y="2838365"/>
            <a:ext cx="5972678" cy="4019635"/>
          </a:xfrm>
          <a:prstGeom prst="rect">
            <a:avLst/>
          </a:prstGeom>
          <a:noFill/>
          <a:extLst>
            <a:ext uri="{909E8E84-426E-40DD-AFC4-6F175D3DCCD1}">
              <a14:hiddenFill xmlns:a14="http://schemas.microsoft.com/office/drawing/2010/main">
                <a:solidFill>
                  <a:srgbClr val="FFFFFF"/>
                </a:solidFill>
              </a14:hiddenFill>
            </a:ext>
          </a:extLst>
        </p:spPr>
      </p:pic>
      <p:sp>
        <p:nvSpPr>
          <p:cNvPr id="288" name="Shape 288"/>
          <p:cNvSpPr txBox="1">
            <a:spLocks noGrp="1"/>
          </p:cNvSpPr>
          <p:nvPr>
            <p:ph type="title"/>
          </p:nvPr>
        </p:nvSpPr>
        <p:spPr>
          <a:xfrm>
            <a:off x="1797666" y="174970"/>
            <a:ext cx="8596668" cy="846110"/>
          </a:xfrm>
        </p:spPr>
        <p:txBody>
          <a:bodyPr>
            <a:normAutofit fontScale="90000"/>
          </a:bodyPr>
          <a:lstStyle/>
          <a:p>
            <a:r>
              <a:rPr lang="en-GB" altLang="en-US" sz="4000" b="1" dirty="0"/>
              <a:t>Bristol and Parents Plus</a:t>
            </a:r>
            <a:br>
              <a:rPr lang="en-GB" altLang="en-US" sz="4000" b="1" dirty="0"/>
            </a:br>
            <a:r>
              <a:rPr lang="en-GB" b="1" i="1" dirty="0"/>
              <a:t>Parents Plus Adolescents Programme </a:t>
            </a:r>
            <a:br>
              <a:rPr lang="en-GB" b="1" dirty="0"/>
            </a:br>
            <a:br>
              <a:rPr lang="en-GB" altLang="en-US" dirty="0"/>
            </a:br>
            <a:endParaRPr lang="en-IE" dirty="0">
              <a:sym typeface="Times New Roman"/>
            </a:endParaRPr>
          </a:p>
        </p:txBody>
      </p:sp>
      <p:sp>
        <p:nvSpPr>
          <p:cNvPr id="289" name="Shape 289"/>
          <p:cNvSpPr txBox="1">
            <a:spLocks noGrp="1"/>
          </p:cNvSpPr>
          <p:nvPr>
            <p:ph sz="half" idx="1"/>
          </p:nvPr>
        </p:nvSpPr>
        <p:spPr/>
        <p:txBody>
          <a:bodyPr>
            <a:normAutofit fontScale="47500" lnSpcReduction="20000"/>
          </a:bodyPr>
          <a:lstStyle/>
          <a:p>
            <a:pPr lvl="0"/>
            <a:endParaRPr lang="en-GB" dirty="0">
              <a:sym typeface="Times New Roman"/>
            </a:endParaRPr>
          </a:p>
          <a:p>
            <a:pPr lvl="0"/>
            <a:endParaRPr lang="en-GB" dirty="0">
              <a:sym typeface="Times New Roman"/>
            </a:endParaRPr>
          </a:p>
          <a:p>
            <a:pPr lvl="0"/>
            <a:endParaRPr lang="en-GB" dirty="0">
              <a:sym typeface="Times New Roman"/>
            </a:endParaRPr>
          </a:p>
        </p:txBody>
      </p:sp>
      <p:sp>
        <p:nvSpPr>
          <p:cNvPr id="7" name="Content Placeholder 6">
            <a:extLst>
              <a:ext uri="{FF2B5EF4-FFF2-40B4-BE49-F238E27FC236}">
                <a16:creationId xmlns:a16="http://schemas.microsoft.com/office/drawing/2014/main" id="{42C8F5B0-1CF9-4D47-B77E-168EB81840B3}"/>
              </a:ext>
            </a:extLst>
          </p:cNvPr>
          <p:cNvSpPr>
            <a:spLocks noGrp="1"/>
          </p:cNvSpPr>
          <p:nvPr>
            <p:ph sz="half" idx="2"/>
          </p:nvPr>
        </p:nvSpPr>
        <p:spPr>
          <a:xfrm>
            <a:off x="433494" y="1550294"/>
            <a:ext cx="10204026" cy="5132735"/>
          </a:xfrm>
        </p:spPr>
        <p:txBody>
          <a:bodyPr>
            <a:normAutofit fontScale="47500" lnSpcReduction="20000"/>
          </a:bodyPr>
          <a:lstStyle/>
          <a:p>
            <a:pPr marL="0" indent="0">
              <a:buNone/>
            </a:pPr>
            <a:r>
              <a:rPr lang="en-GB" sz="5100" b="1" dirty="0"/>
              <a:t>Parents Plus have been an integral part of our parenting offer for over a decade:</a:t>
            </a:r>
          </a:p>
          <a:p>
            <a:pPr>
              <a:buFont typeface="Wingdings" panose="05000000000000000000" pitchFamily="2" charset="2"/>
              <a:buChar char="Ø"/>
            </a:pPr>
            <a:r>
              <a:rPr lang="en-GB" sz="5500" dirty="0"/>
              <a:t>Good evidence base </a:t>
            </a:r>
          </a:p>
          <a:p>
            <a:pPr>
              <a:buFont typeface="Wingdings" panose="05000000000000000000" pitchFamily="2" charset="2"/>
              <a:buChar char="Ø"/>
            </a:pPr>
            <a:r>
              <a:rPr lang="en-GB" sz="5500" dirty="0"/>
              <a:t>Accessible materials</a:t>
            </a:r>
          </a:p>
          <a:p>
            <a:pPr>
              <a:buFont typeface="Wingdings" panose="05000000000000000000" pitchFamily="2" charset="2"/>
              <a:buChar char="Ø"/>
            </a:pPr>
            <a:r>
              <a:rPr lang="en-GB" sz="5500" dirty="0"/>
              <a:t>Affordable!</a:t>
            </a:r>
          </a:p>
          <a:p>
            <a:pPr>
              <a:buFont typeface="Wingdings" panose="05000000000000000000" pitchFamily="2" charset="2"/>
              <a:buChar char="Ø"/>
            </a:pPr>
            <a:r>
              <a:rPr lang="en-GB" sz="5500" dirty="0"/>
              <a:t>Robust training, supervision and ongoing support</a:t>
            </a:r>
          </a:p>
          <a:p>
            <a:pPr>
              <a:buFont typeface="Wingdings" panose="05000000000000000000" pitchFamily="2" charset="2"/>
              <a:buChar char="Ø"/>
            </a:pPr>
            <a:r>
              <a:rPr lang="en-GB" sz="5500" dirty="0"/>
              <a:t>Excellent communication</a:t>
            </a:r>
          </a:p>
          <a:p>
            <a:pPr>
              <a:buFont typeface="Wingdings" panose="05000000000000000000" pitchFamily="2" charset="2"/>
              <a:buChar char="Ø"/>
            </a:pPr>
            <a:r>
              <a:rPr lang="en-GB" sz="5500" dirty="0"/>
              <a:t>Strengths-focussed and collaborative values in programmes and all interactions</a:t>
            </a:r>
          </a:p>
          <a:p>
            <a:pPr marL="0" indent="0" algn="ctr">
              <a:buNone/>
            </a:pPr>
            <a:r>
              <a:rPr lang="en-GB" sz="4000" b="0" i="1" dirty="0">
                <a:solidFill>
                  <a:srgbClr val="4A4A4A"/>
                </a:solidFill>
                <a:effectLst/>
              </a:rPr>
              <a:t>‘The Parents Plus approach to solving family problems is a well-established model.  Due to the proven efficacy of the Parents Plus Adolescents Programme in improving outcomes for parents, carers, children and young people, Bristol City Council has committed to funding facilitator training (now for a decade!…)’</a:t>
            </a:r>
            <a:endParaRPr lang="en-GB" sz="4000" i="1" dirty="0"/>
          </a:p>
          <a:p>
            <a:endParaRPr lang="en-GB" sz="2400" i="1" dirty="0">
              <a:hlinkClick r:id="rId5"/>
            </a:endParaRPr>
          </a:p>
        </p:txBody>
      </p:sp>
    </p:spTree>
    <p:extLst>
      <p:ext uri="{BB962C8B-B14F-4D97-AF65-F5344CB8AC3E}">
        <p14:creationId xmlns:p14="http://schemas.microsoft.com/office/powerpoint/2010/main" val="347916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B9DE1D2-A686-427D-E4B5-F4E6288AABD1}"/>
              </a:ext>
            </a:extLst>
          </p:cNvPr>
          <p:cNvSpPr>
            <a:spLocks noGrp="1"/>
          </p:cNvSpPr>
          <p:nvPr>
            <p:ph type="title"/>
          </p:nvPr>
        </p:nvSpPr>
        <p:spPr>
          <a:xfrm>
            <a:off x="673100" y="609600"/>
            <a:ext cx="7124699" cy="1320800"/>
          </a:xfrm>
        </p:spPr>
        <p:txBody>
          <a:bodyPr anchor="ctr">
            <a:normAutofit/>
          </a:bodyPr>
          <a:lstStyle/>
          <a:p>
            <a:pPr>
              <a:lnSpc>
                <a:spcPct val="90000"/>
              </a:lnSpc>
            </a:pPr>
            <a:r>
              <a:rPr lang="en-GB" sz="3200" b="1" dirty="0"/>
              <a:t>More Parents Plus Please!</a:t>
            </a:r>
            <a:br>
              <a:rPr lang="en-GB" sz="2800" b="1" dirty="0"/>
            </a:br>
            <a:r>
              <a:rPr lang="en-GB" sz="2800" b="1" i="1" dirty="0"/>
              <a:t>Parents Plus Parenting When Separated Programme</a:t>
            </a:r>
          </a:p>
        </p:txBody>
      </p:sp>
      <p:sp>
        <p:nvSpPr>
          <p:cNvPr id="2064" name="Isosceles Triangle 2063">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BE7B6C">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B4F9155-BE95-A321-271E-0C2A785FB493}"/>
              </a:ext>
            </a:extLst>
          </p:cNvPr>
          <p:cNvSpPr>
            <a:spLocks noGrp="1"/>
          </p:cNvSpPr>
          <p:nvPr>
            <p:ph idx="1"/>
          </p:nvPr>
        </p:nvSpPr>
        <p:spPr>
          <a:xfrm>
            <a:off x="989769" y="2160589"/>
            <a:ext cx="6358681" cy="3880773"/>
          </a:xfrm>
        </p:spPr>
        <p:txBody>
          <a:bodyPr>
            <a:normAutofit/>
          </a:bodyPr>
          <a:lstStyle/>
          <a:p>
            <a:pPr>
              <a:buFont typeface="Wingdings" panose="05000000000000000000" pitchFamily="2" charset="2"/>
              <a:buChar char="Ø"/>
            </a:pPr>
            <a:r>
              <a:rPr lang="en-GB" sz="2600" dirty="0"/>
              <a:t>In keeping with:</a:t>
            </a:r>
          </a:p>
          <a:p>
            <a:pPr lvl="1">
              <a:buFont typeface="Arial" panose="020B0604020202020204" pitchFamily="34" charset="0"/>
              <a:buChar char="•"/>
            </a:pPr>
            <a:r>
              <a:rPr lang="en-GB" sz="2600" i="1" dirty="0"/>
              <a:t>Reducing Parental Conflict agenda</a:t>
            </a:r>
          </a:p>
          <a:p>
            <a:pPr lvl="1">
              <a:buFont typeface="Arial" panose="020B0604020202020204" pitchFamily="34" charset="0"/>
              <a:buChar char="•"/>
            </a:pPr>
            <a:r>
              <a:rPr lang="en-GB" sz="2600" i="1" dirty="0"/>
              <a:t>Identified need re. parental conflict undermining outcomes of Bristol evidence-based parenting programmes </a:t>
            </a:r>
          </a:p>
          <a:p>
            <a:pPr lvl="1">
              <a:buFont typeface="Arial" panose="020B0604020202020204" pitchFamily="34" charset="0"/>
              <a:buChar char="•"/>
            </a:pPr>
            <a:r>
              <a:rPr lang="en-GB" sz="2600" i="1" dirty="0"/>
              <a:t>It was the missing piece of our parenting offer!</a:t>
            </a:r>
          </a:p>
          <a:p>
            <a:pPr marL="0" indent="0" defTabSz="457200">
              <a:spcBef>
                <a:spcPts val="1000"/>
              </a:spcBef>
              <a:buClr>
                <a:srgbClr val="AD84C6"/>
              </a:buClr>
              <a:buSzPct val="80000"/>
              <a:buNone/>
              <a:defRPr/>
            </a:pPr>
            <a:endParaRPr kumimoji="0" lang="en-GB" b="0" i="1" u="none" strike="noStrike" kern="1200" cap="none" spc="0" normalizeH="0" baseline="0" noProof="0" dirty="0">
              <a:ln>
                <a:noFill/>
              </a:ln>
              <a:effectLst/>
              <a:uLnTx/>
              <a:uFillTx/>
              <a:latin typeface="Lucida Sans" panose="020B0602030504020204" pitchFamily="34" charset="0"/>
            </a:endParaRPr>
          </a:p>
        </p:txBody>
      </p:sp>
      <p:pic>
        <p:nvPicPr>
          <p:cNvPr id="4" name="Picture 3" descr="A picture containing logo, font, graphics, text&#10;&#10;Description automatically generated">
            <a:extLst>
              <a:ext uri="{FF2B5EF4-FFF2-40B4-BE49-F238E27FC236}">
                <a16:creationId xmlns:a16="http://schemas.microsoft.com/office/drawing/2014/main" id="{567E128D-EB36-CF1C-648A-7DAB0713D352}"/>
              </a:ext>
            </a:extLst>
          </p:cNvPr>
          <p:cNvPicPr>
            <a:picLocks noChangeAspect="1"/>
          </p:cNvPicPr>
          <p:nvPr/>
        </p:nvPicPr>
        <p:blipFill rotWithShape="1">
          <a:blip r:embed="rId3"/>
          <a:srcRect t="7160" r="3" b="19910"/>
          <a:stretch/>
        </p:blipFill>
        <p:spPr>
          <a:xfrm>
            <a:off x="7531482" y="10"/>
            <a:ext cx="4657341" cy="3448414"/>
          </a:xfrm>
          <a:prstGeom prst="rect">
            <a:avLst/>
          </a:prstGeom>
        </p:spPr>
      </p:pic>
      <p:pic>
        <p:nvPicPr>
          <p:cNvPr id="2050" name="Picture 2">
            <a:extLst>
              <a:ext uri="{FF2B5EF4-FFF2-40B4-BE49-F238E27FC236}">
                <a16:creationId xmlns:a16="http://schemas.microsoft.com/office/drawing/2014/main" id="{FFD5CF88-E752-1C8E-440E-5528F654BF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56" r="4557" b="-3"/>
          <a:stretch/>
        </p:blipFill>
        <p:spPr bwMode="auto">
          <a:xfrm>
            <a:off x="7528308" y="3437472"/>
            <a:ext cx="4657341" cy="342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9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98FE-C7CE-8E1F-BD1A-F7D9081008C9}"/>
              </a:ext>
            </a:extLst>
          </p:cNvPr>
          <p:cNvSpPr>
            <a:spLocks noGrp="1"/>
          </p:cNvSpPr>
          <p:nvPr>
            <p:ph type="title"/>
          </p:nvPr>
        </p:nvSpPr>
        <p:spPr/>
        <p:txBody>
          <a:bodyPr/>
          <a:lstStyle/>
          <a:p>
            <a:r>
              <a:rPr lang="en-GB" b="1" dirty="0"/>
              <a:t>What we did…</a:t>
            </a:r>
          </a:p>
        </p:txBody>
      </p:sp>
      <p:sp>
        <p:nvSpPr>
          <p:cNvPr id="3" name="Content Placeholder 2">
            <a:extLst>
              <a:ext uri="{FF2B5EF4-FFF2-40B4-BE49-F238E27FC236}">
                <a16:creationId xmlns:a16="http://schemas.microsoft.com/office/drawing/2014/main" id="{CA0B80F7-C5BF-708F-B286-004205ECA1D7}"/>
              </a:ext>
            </a:extLst>
          </p:cNvPr>
          <p:cNvSpPr>
            <a:spLocks noGrp="1"/>
          </p:cNvSpPr>
          <p:nvPr>
            <p:ph idx="1"/>
          </p:nvPr>
        </p:nvSpPr>
        <p:spPr>
          <a:xfrm>
            <a:off x="677334" y="1498601"/>
            <a:ext cx="8596668" cy="4542762"/>
          </a:xfrm>
        </p:spPr>
        <p:txBody>
          <a:bodyPr>
            <a:noAutofit/>
          </a:bodyPr>
          <a:lstStyle/>
          <a:p>
            <a:pPr>
              <a:buFont typeface="Arial" panose="020B0604020202020204" pitchFamily="34" charset="0"/>
              <a:buChar char="•"/>
            </a:pPr>
            <a:r>
              <a:rPr lang="en-GB" sz="2800" dirty="0"/>
              <a:t>Nov 2018: 1</a:t>
            </a:r>
            <a:r>
              <a:rPr lang="en-GB" sz="2800" baseline="30000" dirty="0"/>
              <a:t>st</a:t>
            </a:r>
            <a:r>
              <a:rPr lang="en-GB" sz="2800" dirty="0"/>
              <a:t> practitioner trained in PWS (that was me, thank you Parents Plus!)</a:t>
            </a:r>
          </a:p>
          <a:p>
            <a:pPr>
              <a:buFont typeface="Arial" panose="020B0604020202020204" pitchFamily="34" charset="0"/>
              <a:buChar char="•"/>
            </a:pPr>
            <a:r>
              <a:rPr lang="en-GB" sz="2800" dirty="0"/>
              <a:t>Aim: run a pilot PWS with Fred </a:t>
            </a:r>
            <a:r>
              <a:rPr lang="en-GB" sz="2800" dirty="0" err="1"/>
              <a:t>Ehresmann</a:t>
            </a:r>
            <a:r>
              <a:rPr lang="en-GB" sz="2800" dirty="0"/>
              <a:t> in 2019/2020</a:t>
            </a:r>
          </a:p>
          <a:p>
            <a:pPr>
              <a:buFont typeface="Arial" panose="020B0604020202020204" pitchFamily="34" charset="0"/>
              <a:buChar char="•"/>
            </a:pPr>
            <a:r>
              <a:rPr lang="en-GB" sz="2800" dirty="0"/>
              <a:t>Plan for a stand alone 7 week programme including a ‘Taster Session’ with future delivery of 2 x groups per year.  </a:t>
            </a:r>
          </a:p>
          <a:p>
            <a:pPr defTabSz="457200">
              <a:lnSpc>
                <a:spcPct val="100000"/>
              </a:lnSpc>
              <a:spcBef>
                <a:spcPts val="1000"/>
              </a:spcBef>
              <a:buClr>
                <a:srgbClr val="AD84C6"/>
              </a:buClr>
              <a:buSzPct val="80000"/>
              <a:buFont typeface="Arial" panose="020B0604020202020204" pitchFamily="34" charset="0"/>
              <a:buChar char="•"/>
              <a:defRPr/>
            </a:pPr>
            <a:r>
              <a:rPr kumimoji="0" lang="en-GB" sz="2800" b="0" i="0" u="none" strike="noStrike" kern="1200" cap="none" spc="0" normalizeH="0" baseline="0" noProof="0" dirty="0">
                <a:ln>
                  <a:noFill/>
                </a:ln>
                <a:solidFill>
                  <a:prstClr val="black">
                    <a:lumMod val="75000"/>
                    <a:lumOff val="25000"/>
                  </a:prstClr>
                </a:solidFill>
                <a:effectLst/>
                <a:uLnTx/>
                <a:uFillTx/>
              </a:rPr>
              <a:t>Pilot completed Jan-March 2020…outcomes were impressive (we will get to this! </a:t>
            </a:r>
            <a:r>
              <a:rPr kumimoji="0" lang="en-GB" sz="2800" b="0" i="0" u="none" strike="noStrike" kern="1200" cap="none" spc="0" normalizeH="0" baseline="0" noProof="0" dirty="0">
                <a:ln>
                  <a:noFill/>
                </a:ln>
                <a:solidFill>
                  <a:prstClr val="black">
                    <a:lumMod val="75000"/>
                    <a:lumOff val="25000"/>
                  </a:prstClr>
                </a:solidFill>
                <a:effectLst/>
                <a:uLnTx/>
                <a:uFillTx/>
                <a:sym typeface="Wingdings" panose="05000000000000000000" pitchFamily="2" charset="2"/>
              </a:rPr>
              <a:t>)</a:t>
            </a:r>
            <a:endParaRPr kumimoji="0" lang="en-GB" sz="2800" b="0" i="0" u="none" strike="noStrike" kern="1200" cap="none" spc="0" normalizeH="0" baseline="0" noProof="0" dirty="0">
              <a:ln>
                <a:noFill/>
              </a:ln>
              <a:solidFill>
                <a:prstClr val="black">
                  <a:lumMod val="75000"/>
                  <a:lumOff val="25000"/>
                </a:prstClr>
              </a:solidFill>
              <a:effectLst/>
              <a:uLnTx/>
              <a:uFillTx/>
            </a:endParaRPr>
          </a:p>
          <a:p>
            <a:pPr marL="0" indent="0" defTabSz="457200">
              <a:lnSpc>
                <a:spcPct val="100000"/>
              </a:lnSpc>
              <a:spcBef>
                <a:spcPts val="1000"/>
              </a:spcBef>
              <a:buClr>
                <a:srgbClr val="AD84C6"/>
              </a:buClr>
              <a:buSzPct val="80000"/>
              <a:buNone/>
              <a:defRPr/>
            </a:pPr>
            <a:r>
              <a:rPr lang="en-GB" sz="2800" dirty="0">
                <a:solidFill>
                  <a:prstClr val="black">
                    <a:lumMod val="75000"/>
                    <a:lumOff val="25000"/>
                  </a:prstClr>
                </a:solidFill>
              </a:rPr>
              <a:t>Then…hello COVID 19!</a:t>
            </a:r>
            <a:endParaRPr lang="en-GB" sz="2800" dirty="0"/>
          </a:p>
        </p:txBody>
      </p:sp>
    </p:spTree>
    <p:extLst>
      <p:ext uri="{BB962C8B-B14F-4D97-AF65-F5344CB8AC3E}">
        <p14:creationId xmlns:p14="http://schemas.microsoft.com/office/powerpoint/2010/main" val="37532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3819-056B-4A07-93FE-D4E241AC17FF}"/>
              </a:ext>
            </a:extLst>
          </p:cNvPr>
          <p:cNvSpPr>
            <a:spLocks noGrp="1"/>
          </p:cNvSpPr>
          <p:nvPr>
            <p:ph type="title"/>
          </p:nvPr>
        </p:nvSpPr>
        <p:spPr>
          <a:xfrm>
            <a:off x="370840" y="493150"/>
            <a:ext cx="10556240" cy="1041400"/>
          </a:xfrm>
        </p:spPr>
        <p:txBody>
          <a:bodyPr>
            <a:normAutofit/>
          </a:bodyPr>
          <a:lstStyle/>
          <a:p>
            <a:r>
              <a:rPr lang="en-GB" b="1" dirty="0">
                <a:latin typeface="Lucida Sans" panose="020B0602030504020204" pitchFamily="34" charset="0"/>
              </a:rPr>
              <a:t>What we did…continued</a:t>
            </a:r>
            <a:endParaRPr lang="en-GB" dirty="0">
              <a:latin typeface="Lucida Sans" panose="020B0602030504020204" pitchFamily="34" charset="0"/>
            </a:endParaRPr>
          </a:p>
        </p:txBody>
      </p:sp>
      <p:sp>
        <p:nvSpPr>
          <p:cNvPr id="3" name="Content Placeholder 2">
            <a:extLst>
              <a:ext uri="{FF2B5EF4-FFF2-40B4-BE49-F238E27FC236}">
                <a16:creationId xmlns:a16="http://schemas.microsoft.com/office/drawing/2014/main" id="{F793DE22-BBE5-4EBB-96DD-910553310A70}"/>
              </a:ext>
            </a:extLst>
          </p:cNvPr>
          <p:cNvSpPr>
            <a:spLocks noGrp="1"/>
          </p:cNvSpPr>
          <p:nvPr>
            <p:ph sz="half" idx="1"/>
          </p:nvPr>
        </p:nvSpPr>
        <p:spPr>
          <a:xfrm>
            <a:off x="203200" y="1712422"/>
            <a:ext cx="9389687" cy="5145577"/>
          </a:xfrm>
        </p:spPr>
        <p:txBody>
          <a:bodyPr>
            <a:normAutofit/>
          </a:bodyPr>
          <a:lstStyle/>
          <a:p>
            <a:pPr>
              <a:buFont typeface="Arial" panose="020B0604020202020204" pitchFamily="34" charset="0"/>
              <a:buChar char="•"/>
            </a:pPr>
            <a:r>
              <a:rPr lang="en-GB" sz="3200" dirty="0"/>
              <a:t>Further 5 Practitioners trained in 2021/2022</a:t>
            </a:r>
          </a:p>
          <a:p>
            <a:pPr>
              <a:buFont typeface="Arial" panose="020B0604020202020204" pitchFamily="34" charset="0"/>
              <a:buChar char="•"/>
            </a:pPr>
            <a:r>
              <a:rPr lang="en-GB" sz="3200" dirty="0"/>
              <a:t>Zoom Programme delivered in March-May 2021</a:t>
            </a:r>
          </a:p>
          <a:p>
            <a:pPr>
              <a:buFont typeface="Arial" panose="020B0604020202020204" pitchFamily="34" charset="0"/>
              <a:buChar char="•"/>
            </a:pPr>
            <a:r>
              <a:rPr lang="en-GB" sz="3200" dirty="0"/>
              <a:t>Engagement, outcomes and feedback again impressive: </a:t>
            </a:r>
          </a:p>
          <a:p>
            <a:pPr lvl="1">
              <a:buFont typeface="Courier New" panose="02070309020205020404" pitchFamily="49" charset="0"/>
              <a:buChar char="o"/>
            </a:pPr>
            <a:r>
              <a:rPr lang="en-GB" sz="3200" i="1" dirty="0"/>
              <a:t>9 of 11 completing the Pilot and 9 of 10 completing the Zoom course</a:t>
            </a:r>
          </a:p>
          <a:p>
            <a:endParaRPr lang="en-GB" sz="1800" i="1" dirty="0"/>
          </a:p>
          <a:p>
            <a:endParaRPr lang="en-GB" dirty="0"/>
          </a:p>
        </p:txBody>
      </p:sp>
    </p:spTree>
    <p:extLst>
      <p:ext uri="{BB962C8B-B14F-4D97-AF65-F5344CB8AC3E}">
        <p14:creationId xmlns:p14="http://schemas.microsoft.com/office/powerpoint/2010/main" val="392825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8FC3C3B-D507-EC50-7B10-F01F8A39B23F}"/>
              </a:ext>
            </a:extLst>
          </p:cNvPr>
          <p:cNvGraphicFramePr>
            <a:graphicFrameLocks noGrp="1"/>
          </p:cNvGraphicFramePr>
          <p:nvPr>
            <p:ph sz="half" idx="1"/>
            <p:extLst>
              <p:ext uri="{D42A27DB-BD31-4B8C-83A1-F6EECF244321}">
                <p14:modId xmlns:p14="http://schemas.microsoft.com/office/powerpoint/2010/main" val="2976202494"/>
              </p:ext>
            </p:extLst>
          </p:nvPr>
        </p:nvGraphicFramePr>
        <p:xfrm>
          <a:off x="0" y="1112751"/>
          <a:ext cx="3025833" cy="5425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839B1F52-E69F-FB6A-4574-20A8735B8FF8}"/>
              </a:ext>
            </a:extLst>
          </p:cNvPr>
          <p:cNvGraphicFramePr>
            <a:graphicFrameLocks noGrp="1"/>
          </p:cNvGraphicFramePr>
          <p:nvPr>
            <p:ph sz="half" idx="2"/>
            <p:extLst>
              <p:ext uri="{D42A27DB-BD31-4B8C-83A1-F6EECF244321}">
                <p14:modId xmlns:p14="http://schemas.microsoft.com/office/powerpoint/2010/main" val="3228563775"/>
              </p:ext>
            </p:extLst>
          </p:nvPr>
        </p:nvGraphicFramePr>
        <p:xfrm>
          <a:off x="3025833" y="1097280"/>
          <a:ext cx="2917665" cy="5425209"/>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a:extLst>
              <a:ext uri="{FF2B5EF4-FFF2-40B4-BE49-F238E27FC236}">
                <a16:creationId xmlns:a16="http://schemas.microsoft.com/office/drawing/2014/main" id="{58A9FC4D-D350-E4B7-593A-738E20CDA562}"/>
              </a:ext>
            </a:extLst>
          </p:cNvPr>
          <p:cNvSpPr>
            <a:spLocks noGrp="1"/>
          </p:cNvSpPr>
          <p:nvPr>
            <p:ph type="title"/>
          </p:nvPr>
        </p:nvSpPr>
        <p:spPr>
          <a:xfrm>
            <a:off x="234950" y="206375"/>
            <a:ext cx="8596313" cy="609600"/>
          </a:xfrm>
        </p:spPr>
        <p:txBody>
          <a:bodyPr>
            <a:normAutofit fontScale="90000"/>
          </a:bodyPr>
          <a:lstStyle/>
          <a:p>
            <a:r>
              <a:rPr lang="en-GB" b="1" dirty="0"/>
              <a:t>What we learned…this programme really works!</a:t>
            </a:r>
            <a:br>
              <a:rPr lang="en-GB" b="1" dirty="0"/>
            </a:br>
            <a:br>
              <a:rPr lang="en-GB" dirty="0"/>
            </a:br>
            <a:endParaRPr lang="en-GB" sz="3100" i="1" dirty="0">
              <a:solidFill>
                <a:schemeClr val="tx1"/>
              </a:solidFill>
            </a:endParaRPr>
          </a:p>
        </p:txBody>
      </p:sp>
      <p:sp>
        <p:nvSpPr>
          <p:cNvPr id="2" name="Content Placeholder 2">
            <a:extLst>
              <a:ext uri="{FF2B5EF4-FFF2-40B4-BE49-F238E27FC236}">
                <a16:creationId xmlns:a16="http://schemas.microsoft.com/office/drawing/2014/main" id="{D7A34710-2F27-2CB7-745F-53DE6EB7EC65}"/>
              </a:ext>
            </a:extLst>
          </p:cNvPr>
          <p:cNvSpPr txBox="1">
            <a:spLocks/>
          </p:cNvSpPr>
          <p:nvPr/>
        </p:nvSpPr>
        <p:spPr>
          <a:xfrm>
            <a:off x="6485313" y="886217"/>
            <a:ext cx="3290454" cy="5765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b="1" dirty="0"/>
              <a:t>Routine Outcome Measures (ROM)</a:t>
            </a:r>
          </a:p>
          <a:p>
            <a:r>
              <a:rPr lang="en-GB" dirty="0"/>
              <a:t>Strengths and Difficulties Questionnaire (SDQ) </a:t>
            </a:r>
          </a:p>
          <a:p>
            <a:pPr lvl="1">
              <a:buFont typeface="Wingdings" panose="05000000000000000000" pitchFamily="2" charset="2"/>
              <a:buChar char="§"/>
            </a:pPr>
            <a:r>
              <a:rPr lang="en-GB" dirty="0"/>
              <a:t>Pilot: - 4/5 average (R/NR) </a:t>
            </a:r>
          </a:p>
          <a:p>
            <a:pPr lvl="1">
              <a:buFont typeface="Wingdings" panose="05000000000000000000" pitchFamily="2" charset="2"/>
              <a:buChar char="§"/>
            </a:pPr>
            <a:r>
              <a:rPr lang="en-GB" dirty="0"/>
              <a:t>Zoom: - 3 average total</a:t>
            </a:r>
          </a:p>
          <a:p>
            <a:r>
              <a:rPr lang="en-GB" dirty="0"/>
              <a:t>Brief Parental Self-Efficacy Scale (BPSES) </a:t>
            </a:r>
          </a:p>
          <a:p>
            <a:pPr lvl="1">
              <a:buFont typeface="Wingdings" panose="05000000000000000000" pitchFamily="2" charset="2"/>
              <a:buChar char="§"/>
            </a:pPr>
            <a:r>
              <a:rPr lang="en-GB" dirty="0"/>
              <a:t>Pilot: + 5/4 average (R/NR) </a:t>
            </a:r>
          </a:p>
          <a:p>
            <a:pPr lvl="1">
              <a:buFont typeface="Wingdings" panose="05000000000000000000" pitchFamily="2" charset="2"/>
              <a:buChar char="§"/>
            </a:pPr>
            <a:r>
              <a:rPr lang="en-GB" dirty="0"/>
              <a:t>Zoom: + 3 average total</a:t>
            </a:r>
          </a:p>
          <a:p>
            <a:r>
              <a:rPr lang="en-GB" dirty="0"/>
              <a:t>Kansas Parental Satisfaction Scale (KPSS) </a:t>
            </a:r>
          </a:p>
          <a:p>
            <a:pPr lvl="1">
              <a:buFont typeface="Wingdings" panose="05000000000000000000" pitchFamily="2" charset="2"/>
              <a:buChar char="§"/>
            </a:pPr>
            <a:r>
              <a:rPr lang="en-GB" dirty="0"/>
              <a:t>Pilot: + 1/2 average (R/NR) </a:t>
            </a:r>
          </a:p>
          <a:p>
            <a:pPr lvl="1">
              <a:buFont typeface="Wingdings" panose="05000000000000000000" pitchFamily="2" charset="2"/>
              <a:buChar char="§"/>
            </a:pPr>
            <a:r>
              <a:rPr lang="en-GB" dirty="0"/>
              <a:t>Zoom: + 1 average</a:t>
            </a:r>
          </a:p>
          <a:p>
            <a:endParaRPr lang="en-GB" dirty="0"/>
          </a:p>
        </p:txBody>
      </p:sp>
    </p:spTree>
    <p:extLst>
      <p:ext uri="{BB962C8B-B14F-4D97-AF65-F5344CB8AC3E}">
        <p14:creationId xmlns:p14="http://schemas.microsoft.com/office/powerpoint/2010/main" val="410703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194088652</TotalTime>
  <Words>3024</Words>
  <Application>Microsoft Office PowerPoint</Application>
  <PresentationFormat>Widescreen</PresentationFormat>
  <Paragraphs>248</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Courier New</vt:lpstr>
      <vt:lpstr>Lucida Sans</vt:lpstr>
      <vt:lpstr>Times New Roman</vt:lpstr>
      <vt:lpstr>Trebuchet MS</vt:lpstr>
      <vt:lpstr>Wingdings</vt:lpstr>
      <vt:lpstr>Wingdings 3</vt:lpstr>
      <vt:lpstr>Facet</vt:lpstr>
      <vt:lpstr>PowerPoint Presentation</vt:lpstr>
      <vt:lpstr>Bristol – the Local Context </vt:lpstr>
      <vt:lpstr>Who We Are…Families in Focus Parenting Team</vt:lpstr>
      <vt:lpstr>What we do…</vt:lpstr>
      <vt:lpstr>Bristol and Parents Plus Parents Plus Adolescents Programme   </vt:lpstr>
      <vt:lpstr>More Parents Plus Please! Parents Plus Parenting When Separated Programme</vt:lpstr>
      <vt:lpstr>What we did…</vt:lpstr>
      <vt:lpstr>What we did…continued</vt:lpstr>
      <vt:lpstr>What we learned…this programme really works!  </vt:lpstr>
      <vt:lpstr>What we learned…this programme really works!  </vt:lpstr>
      <vt:lpstr>What we did next…Building Capacity and Delivering Parallel Groups in 2022 - 2023!</vt:lpstr>
      <vt:lpstr>What we did next…Building Capacity and Delivering Parallel Groups</vt:lpstr>
      <vt:lpstr>PowerPoint Presentation</vt:lpstr>
      <vt:lpstr>What have we learned… trust the course content and your group </vt:lpstr>
      <vt:lpstr>Final word from a parent  “The course is really helpful because it shows the scope of what’s needed in order to obtain my goals. The information is concise and it shows what needs to be done as well as what isn’t helpful to reaching them. The engaging questioning really helps apply this, and hearing other parents insights and perspectives gives a more complete narrative. The positive recognition of what is already working is definitely really helpful in finding the confidence to believe in myself more. The whole combination is what I find that works. I feel privileged to be on the course”.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 Dolphin</dc:creator>
  <cp:lastModifiedBy>Deborah Davis</cp:lastModifiedBy>
  <cp:revision>203</cp:revision>
  <dcterms:created xsi:type="dcterms:W3CDTF">2016-10-17T10:03:14Z</dcterms:created>
  <dcterms:modified xsi:type="dcterms:W3CDTF">2023-06-12T10:36:30Z</dcterms:modified>
</cp:coreProperties>
</file>