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12" r:id="rId2"/>
    <p:sldId id="362" r:id="rId3"/>
    <p:sldId id="513" r:id="rId4"/>
    <p:sldId id="419" r:id="rId5"/>
    <p:sldId id="468" r:id="rId6"/>
    <p:sldId id="467" r:id="rId7"/>
    <p:sldId id="471" r:id="rId8"/>
    <p:sldId id="576" r:id="rId9"/>
    <p:sldId id="580" r:id="rId10"/>
    <p:sldId id="581" r:id="rId11"/>
    <p:sldId id="582" r:id="rId12"/>
    <p:sldId id="583" r:id="rId13"/>
    <p:sldId id="585" r:id="rId14"/>
    <p:sldId id="584" r:id="rId15"/>
    <p:sldId id="579" r:id="rId16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A92"/>
    <a:srgbClr val="6BA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93094"/>
  </p:normalViewPr>
  <p:slideViewPr>
    <p:cSldViewPr>
      <p:cViewPr>
        <p:scale>
          <a:sx n="95" d="100"/>
          <a:sy n="95" d="100"/>
        </p:scale>
        <p:origin x="1368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E307950-80D4-6A4F-8EE6-672D26F3B7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ACB5D92-F9A3-F449-940E-98932D0FE7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D331057-E307-B143-A844-F2FD25457F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F5B4BEF3-7F4E-8047-AEDE-2AD0842232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F2CFDB2-2D5D-BC44-A424-FA964CA5D7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D3E8511-C2EC-5249-A971-A9F1321073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5EB1EFB-A805-6F48-9F81-FCE759E757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F7CE3B4-8CBB-DC42-89BA-556931828A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ACA02E4-C195-7745-9435-E0987B7DE5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64EBE6E-66FB-064E-8CE1-B2654B06C0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FF88297-178C-304E-B1BA-827EDAE596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E2D63E3D-45F0-7046-87D2-3B56AF838D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FD795FE-BF31-BD44-B718-3830A4844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C2DB2B1-DECE-6A44-8B53-25B41CE19450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D39CFF5-2C41-5C45-A6FD-DB289A72D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E30268-6E7F-D341-A396-0F5939D00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85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4C9454A-CF30-8E4B-9997-A9B24A808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18A38-D66E-1441-84C8-9A220F832190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9379EA-F3B5-4F4B-B29B-CBD8A402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89B4C4D-E311-1B47-A6BB-0437390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066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FD795FE-BF31-BD44-B718-3830A4844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C2DB2B1-DECE-6A44-8B53-25B41CE19450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D39CFF5-2C41-5C45-A6FD-DB289A72D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E30268-6E7F-D341-A396-0F5939D00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45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CB65772-5E8D-A24A-96F0-460C1F225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C411404-A85F-054C-94D7-C1D86F27793C}" type="slidenum">
              <a:rPr lang="en-GB" altLang="en-US" sz="1200" smtClean="0"/>
              <a:pPr/>
              <a:t>2</a:t>
            </a:fld>
            <a:endParaRPr lang="en-GB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C6C1384-BB52-F942-B9E8-180A0112D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24B9B89-4B90-914D-95F9-EB20599E0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75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9204B7D-8181-2C43-84BC-6F68345DD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6A219F8-8D13-B14D-B65E-E1D9D8B29D5D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60F2D30-18D6-F247-BB35-3F469D57A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DBEA8FD-A229-5F45-8D09-D7D756A5E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493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4C9454A-CF30-8E4B-9997-A9B24A808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18A38-D66E-1441-84C8-9A220F832190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9379EA-F3B5-4F4B-B29B-CBD8A402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89B4C4D-E311-1B47-A6BB-0437390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35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4C9454A-CF30-8E4B-9997-A9B24A808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18A38-D66E-1441-84C8-9A220F832190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9379EA-F3B5-4F4B-B29B-CBD8A402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89B4C4D-E311-1B47-A6BB-0437390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70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4C9454A-CF30-8E4B-9997-A9B24A808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18A38-D66E-1441-84C8-9A220F832190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9379EA-F3B5-4F4B-B29B-CBD8A402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89B4C4D-E311-1B47-A6BB-0437390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2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4C9454A-CF30-8E4B-9997-A9B24A808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18A38-D66E-1441-84C8-9A220F832190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9379EA-F3B5-4F4B-B29B-CBD8A402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89B4C4D-E311-1B47-A6BB-0437390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98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4C9454A-CF30-8E4B-9997-A9B24A808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18A38-D66E-1441-84C8-9A220F832190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9379EA-F3B5-4F4B-B29B-CBD8A402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89B4C4D-E311-1B47-A6BB-0437390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95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4C9454A-CF30-8E4B-9997-A9B24A808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818A38-D66E-1441-84C8-9A220F832190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9379EA-F3B5-4F4B-B29B-CBD8A402A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1662" cy="3197225"/>
          </a:xfrm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89B4C4D-E311-1B47-A6BB-0437390F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1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CEB40-A0D9-BE41-8161-5DE62EFC0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CE530-29D6-5640-A3BE-9CA4894C0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A4A83-A168-DE45-A802-07EAD2EA6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FFEF-89D5-EC41-9F74-6FD5591CE9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2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40AA6A-001C-DF4C-B57A-9D4CA6381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95DAE-BC7F-6D40-A7C6-60F09AFCC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25C39-4839-BE4A-AE55-F2F2EA920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86A7-613D-C142-AB2C-BE6F4D15EC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561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95400"/>
            <a:ext cx="25908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75692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C3276-206A-B44C-B7D7-43A376EA7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C338D5-52DD-E64C-8619-EFB1A294A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67DE0A-DCB4-F84F-853F-2998E0476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CA4B-FB1C-1D47-838B-841594479D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19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10363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E5FE3-05FC-0846-A427-10FA72B55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7CBAA-1155-8042-B490-2E7604DB6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796AC-262F-F342-9328-1C331C8F4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60AF-FE25-1845-B5F7-E2AE64FCA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98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F9DEC9-D8C1-544F-8A2F-1B3C39B64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41643-842A-F446-B612-709615385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31A23-48ED-BC47-9936-60D872A45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013A-1DC1-2441-A7E2-7DE62D6D89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424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42477B-673A-254E-9337-BE5EF9857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A6C45-7949-4046-9353-51785996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197297-FEAD-6340-B4AA-AF30E5040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1EA2-9D14-4F48-8062-94D1919B7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9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6587-3A29-F04B-80D7-43858A464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B5327-7F74-5E49-A8ED-6419615A6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9DEA-A08B-4B42-8E79-AF251C55B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655B-AFF8-6841-A834-5AFE5A2950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63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3E11D9-7357-814E-8A70-516BC4EAA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554FD5-4E3F-B04D-91A7-8C89F2308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CBEE5F-5D36-734F-9310-38748D1A7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1D41-A6E0-364B-B6AD-86D167064F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51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BB1003-BC76-414A-929E-972096020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230A12-DD8E-4A4A-B039-C029A4F2D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44C18F-4E12-3248-9377-E461F153C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EFDA-4716-CF44-BCEB-98E0AB1792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809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9A1410-D2B0-DF4B-8E18-9E5796E7E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B33F3-4F9F-4441-B828-674527E3B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BCBDB2-A09B-9E4D-85AF-CC3E5973F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1662-3C74-5E47-BD0D-1B2C50CD90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806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8C9F-1113-9544-A940-06D3C4924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E31B2-6754-5141-ADD7-71F42B909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51C4E-E4AD-DB41-A24E-C49B3564C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00FE-CCE6-4B41-9A03-C6654FF449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70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D6C1E-C258-2E44-8B1F-8B2EF34B3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17EC6-8516-E74B-980F-B3969DE91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58B0-0B96-2749-B3D6-7E4773D2C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CD05-3BEA-1D41-90E4-3E5EA2E5A1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32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C3F146-598C-B641-92B0-85C6555DD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36650"/>
            <a:ext cx="1036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en-US"/>
              <a:t>Parents Plus Programmes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9BC2CC-204D-ED48-85D4-F2B502D79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FB7689-FD1D-404E-A67D-0C88F9CF33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D1D2A7-0D63-7745-8D53-5FB7C38F78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995175-00F6-3144-A1DD-A70A1CF0B9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9F7E7291-4FB4-D945-B477-0F4E7F29F4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90012BB3-F9AE-A744-8A78-335D46645A8B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0"/>
            <a:ext cx="13446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>
            <a:extLst>
              <a:ext uri="{FF2B5EF4-FFF2-40B4-BE49-F238E27FC236}">
                <a16:creationId xmlns:a16="http://schemas.microsoft.com/office/drawing/2014/main" id="{C941AF76-B7BB-4C4A-ACBE-B2A0D67811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41275"/>
            <a:ext cx="92456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IE" altLang="en-US" sz="1800" i="1">
                <a:solidFill>
                  <a:srgbClr val="58B6C0"/>
                </a:solidFill>
                <a:latin typeface="Candara" panose="020E0502030303020204" pitchFamily="34" charset="0"/>
              </a:rPr>
              <a:t>Parents Plus Programmes</a:t>
            </a:r>
            <a:endParaRPr lang="en-GB" altLang="en-US" sz="1800" i="1">
              <a:solidFill>
                <a:srgbClr val="58B6C0"/>
              </a:solidFill>
              <a:latin typeface="Candara" panose="020E0502030303020204" pitchFamily="34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A82ADDB2-C189-954B-9934-C414ADB31C6D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3446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B6C0"/>
          </a:solidFill>
          <a:latin typeface="Candara" panose="020E0502030303020204" pitchFamily="34" charset="0"/>
          <a:ea typeface="MS PGothic" panose="020B0600070205080204" pitchFamily="34" charset="-128"/>
          <a:cs typeface="Candara" panose="020E0502030303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B6C0"/>
          </a:solidFill>
          <a:latin typeface="Candara" panose="020E0502030303020204" pitchFamily="34" charset="0"/>
          <a:ea typeface="MS PGothic" panose="020B0600070205080204" pitchFamily="34" charset="-128"/>
          <a:cs typeface="Candara" panose="020E05020303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B6C0"/>
          </a:solidFill>
          <a:latin typeface="Candara" panose="020E0502030303020204" pitchFamily="34" charset="0"/>
          <a:ea typeface="MS PGothic" panose="020B0600070205080204" pitchFamily="34" charset="-128"/>
          <a:cs typeface="Candara" panose="020E05020303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B6C0"/>
          </a:solidFill>
          <a:latin typeface="Candara" panose="020E0502030303020204" pitchFamily="34" charset="0"/>
          <a:ea typeface="MS PGothic" panose="020B0600070205080204" pitchFamily="34" charset="-128"/>
          <a:cs typeface="Candara" panose="020E05020303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B6C0"/>
          </a:solidFill>
          <a:latin typeface="Candara" panose="020E0502030303020204" pitchFamily="34" charset="0"/>
          <a:ea typeface="MS PGothic" panose="020B0600070205080204" pitchFamily="34" charset="-128"/>
          <a:cs typeface="Candara" panose="020E05020303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EB3DF94-A4B6-CF44-ACBE-A9F74F5A9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6971" y="980728"/>
            <a:ext cx="10945216" cy="838270"/>
          </a:xfrm>
        </p:spPr>
        <p:txBody>
          <a:bodyPr anchor="t"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IE" sz="7200" dirty="0">
                <a:solidFill>
                  <a:schemeClr val="accent4"/>
                </a:solidFill>
              </a:rPr>
              <a:t>Moving Online…</a:t>
            </a:r>
            <a:br>
              <a:rPr lang="en-IE" sz="4000">
                <a:solidFill>
                  <a:schemeClr val="accent4"/>
                </a:solidFill>
              </a:rPr>
            </a:br>
            <a:br>
              <a:rPr lang="en-IE" sz="3600" dirty="0">
                <a:solidFill>
                  <a:schemeClr val="accent4"/>
                </a:solidFill>
              </a:rPr>
            </a:br>
            <a:r>
              <a:rPr lang="en-IE" sz="2800" dirty="0" err="1">
                <a:solidFill>
                  <a:schemeClr val="accent4"/>
                </a:solidFill>
              </a:rPr>
              <a:t>Prof.</a:t>
            </a:r>
            <a:r>
              <a:rPr lang="en-IE" sz="2800" dirty="0">
                <a:solidFill>
                  <a:schemeClr val="accent4"/>
                </a:solidFill>
              </a:rPr>
              <a:t> John Sharry </a:t>
            </a:r>
            <a:br>
              <a:rPr lang="en-IE" sz="2800" dirty="0">
                <a:solidFill>
                  <a:schemeClr val="accent4"/>
                </a:solidFill>
              </a:rPr>
            </a:br>
            <a:r>
              <a:rPr lang="en-IE" sz="2800" dirty="0">
                <a:solidFill>
                  <a:schemeClr val="accent4"/>
                </a:solidFill>
              </a:rPr>
              <a:t>Social Worker and Founder Parents Plus Charity</a:t>
            </a:r>
            <a:r>
              <a:rPr lang="en-GB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3600" b="0" i="1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0" u="sng" dirty="0" err="1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www.parentsplus.ie</a:t>
            </a:r>
            <a:endParaRPr lang="en-GB" altLang="en-US" sz="2000" b="0" u="sng" dirty="0">
              <a:solidFill>
                <a:srgbClr val="4D77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82A69-8F38-0840-864D-36EB415A6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b="38180"/>
          <a:stretch/>
        </p:blipFill>
        <p:spPr>
          <a:xfrm>
            <a:off x="-312712" y="4833156"/>
            <a:ext cx="98148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11B531-9AE8-694E-B82D-F82EA096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34182"/>
            <a:ext cx="7772400" cy="609600"/>
          </a:xfrm>
          <a:noFill/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IE" altLang="en-US" sz="4400" dirty="0">
                <a:solidFill>
                  <a:srgbClr val="6CA5BC"/>
                </a:solidFill>
                <a:latin typeface="Calibri" panose="020F0502020204030204" pitchFamily="34" charset="0"/>
              </a:rPr>
              <a:t>Which Software Platform?</a:t>
            </a:r>
            <a:endParaRPr lang="en-GB" altLang="en-US" sz="4400" i="1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076A60-6E87-B44E-B393-BA8B3E30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7488" y="1585118"/>
            <a:ext cx="8928992" cy="4114800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support professionals using all platform types (</a:t>
            </a:r>
            <a:r>
              <a:rPr lang="en-IE" sz="2400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Zoom, MS teams, Google, phone conferencing, </a:t>
            </a:r>
            <a:r>
              <a:rPr lang="en-IE" sz="2400" dirty="0" err="1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whatsap</a:t>
            </a:r>
            <a:r>
              <a:rPr lang="en-IE" sz="2400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face time etc..) </a:t>
            </a:r>
          </a:p>
          <a:p>
            <a:pPr marL="0" indent="0">
              <a:buNone/>
            </a:pPr>
            <a:r>
              <a:rPr lang="en-IE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 on agency policies </a:t>
            </a:r>
          </a:p>
          <a:p>
            <a:pPr marL="0" indent="0">
              <a:buNone/>
            </a:pPr>
            <a:endParaRPr lang="en-I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311E39B-11FE-184E-8AC8-0ED9B03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781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93432CF-C4AB-A543-B8A6-A0B4BF67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238749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11B531-9AE8-694E-B82D-F82EA096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34182"/>
            <a:ext cx="7772400" cy="609600"/>
          </a:xfrm>
          <a:noFill/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IE" altLang="en-US" sz="4400" dirty="0">
                <a:solidFill>
                  <a:srgbClr val="6CA5BC"/>
                </a:solidFill>
                <a:latin typeface="Calibri" panose="020F0502020204030204" pitchFamily="34" charset="0"/>
              </a:rPr>
              <a:t>Advantages of online/ phone</a:t>
            </a:r>
            <a:endParaRPr lang="en-GB" altLang="en-US" sz="4400" i="1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076A60-6E87-B44E-B393-BA8B3E30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7488" y="1585118"/>
            <a:ext cx="8928992" cy="4114800"/>
          </a:xfrm>
        </p:spPr>
        <p:txBody>
          <a:bodyPr/>
          <a:lstStyle/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 Access </a:t>
            </a:r>
          </a:p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communication possibilities e.g. via chat</a:t>
            </a:r>
          </a:p>
          <a:p>
            <a:endParaRPr lang="en-I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311E39B-11FE-184E-8AC8-0ED9B03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781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93432CF-C4AB-A543-B8A6-A0B4BF67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935663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11B531-9AE8-694E-B82D-F82EA096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34182"/>
            <a:ext cx="7772400" cy="609600"/>
          </a:xfrm>
          <a:noFill/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IE" altLang="en-US" sz="4400" dirty="0">
                <a:solidFill>
                  <a:srgbClr val="6CA5BC"/>
                </a:solidFill>
                <a:latin typeface="Calibri" panose="020F0502020204030204" pitchFamily="34" charset="0"/>
              </a:rPr>
              <a:t>Challenges</a:t>
            </a:r>
            <a:endParaRPr lang="en-GB" altLang="en-US" sz="4400" i="1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076A60-6E87-B44E-B393-BA8B3E30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7488" y="1585118"/>
            <a:ext cx="8928992" cy="4114800"/>
          </a:xfrm>
        </p:spPr>
        <p:txBody>
          <a:bodyPr/>
          <a:lstStyle/>
          <a:p>
            <a:pPr lvl="0"/>
            <a:r>
              <a:rPr lang="en-I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Set up </a:t>
            </a:r>
          </a:p>
          <a:p>
            <a:pPr lvl="0"/>
            <a:r>
              <a:rPr lang="en-I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parents creating space at home</a:t>
            </a:r>
          </a:p>
          <a:p>
            <a:pPr lvl="0"/>
            <a:r>
              <a:rPr lang="en-I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to work harder to engage participants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311E39B-11FE-184E-8AC8-0ED9B03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781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93432CF-C4AB-A543-B8A6-A0B4BF67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935663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6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11B531-9AE8-694E-B82D-F82EA096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34182"/>
            <a:ext cx="8350696" cy="609600"/>
          </a:xfrm>
          <a:noFill/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IE" altLang="en-US" sz="4400" dirty="0">
                <a:solidFill>
                  <a:srgbClr val="6CA5BC"/>
                </a:solidFill>
                <a:latin typeface="Calibri" panose="020F0502020204030204" pitchFamily="34" charset="0"/>
              </a:rPr>
              <a:t>Making online work therapeutic?</a:t>
            </a:r>
            <a:endParaRPr lang="en-GB" altLang="en-US" sz="4400" i="1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076A60-6E87-B44E-B393-BA8B3E30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7488" y="1585118"/>
            <a:ext cx="8928992" cy="4114800"/>
          </a:xfrm>
        </p:spPr>
        <p:txBody>
          <a:bodyPr/>
          <a:lstStyle/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with individual calls</a:t>
            </a:r>
          </a:p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view to see all on screen at once</a:t>
            </a:r>
          </a:p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Gesture and Body language</a:t>
            </a:r>
          </a:p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out rooms for small group work</a:t>
            </a:r>
          </a:p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 function for increased interaction</a:t>
            </a:r>
          </a:p>
          <a:p>
            <a:pPr lvl="0"/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plays and demos can work well</a:t>
            </a:r>
          </a:p>
          <a:p>
            <a:pPr lvl="0"/>
            <a:r>
              <a:rPr lang="en-IE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offer Tea</a:t>
            </a:r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coffee </a:t>
            </a:r>
            <a:r>
              <a:rPr lang="en-IE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Pizza……!</a:t>
            </a:r>
            <a:endParaRPr lang="en-IE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311E39B-11FE-184E-8AC8-0ED9B03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781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93432CF-C4AB-A543-B8A6-A0B4BF67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935663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11B531-9AE8-694E-B82D-F82EA096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34182"/>
            <a:ext cx="7772400" cy="609600"/>
          </a:xfrm>
          <a:noFill/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IE" altLang="en-US" sz="4400" dirty="0">
                <a:solidFill>
                  <a:srgbClr val="6CA5BC"/>
                </a:solidFill>
                <a:latin typeface="Calibri" panose="020F0502020204030204" pitchFamily="34" charset="0"/>
              </a:rPr>
              <a:t>What we have learnt?</a:t>
            </a:r>
            <a:endParaRPr lang="en-GB" altLang="en-US" sz="4400" i="1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076A60-6E87-B44E-B393-BA8B3E30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7488" y="1585118"/>
            <a:ext cx="8928992" cy="4114800"/>
          </a:xfrm>
        </p:spPr>
        <p:txBody>
          <a:bodyPr/>
          <a:lstStyle/>
          <a:p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more successful than expected</a:t>
            </a:r>
          </a:p>
          <a:p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preserve therapeutic benefits, but have to work harder to engage participants</a:t>
            </a:r>
          </a:p>
          <a:p>
            <a:r>
              <a:rPr lang="en-I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is key both for parents and professionals</a:t>
            </a:r>
            <a:endParaRPr lang="en-US" alt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311E39B-11FE-184E-8AC8-0ED9B03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781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93432CF-C4AB-A543-B8A6-A0B4BF67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935663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724E8-85F7-4441-8B13-DAA1DF09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9" y="1406024"/>
            <a:ext cx="8665021" cy="2239000"/>
          </a:xfrm>
          <a:prstGeom prst="rect">
            <a:avLst/>
          </a:prstGeom>
        </p:spPr>
      </p:pic>
      <p:sp>
        <p:nvSpPr>
          <p:cNvPr id="16385" name="Rectangle 2">
            <a:extLst>
              <a:ext uri="{FF2B5EF4-FFF2-40B4-BE49-F238E27FC236}">
                <a16:creationId xmlns:a16="http://schemas.microsoft.com/office/drawing/2014/main" id="{6EB3DF94-A4B6-CF44-ACBE-A9F74F5A9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83432" y="3645024"/>
            <a:ext cx="9640242" cy="838270"/>
          </a:xfrm>
        </p:spPr>
        <p:txBody>
          <a:bodyPr anchor="t"/>
          <a:lstStyle/>
          <a:p>
            <a:pPr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information</a:t>
            </a:r>
            <a:b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altLang="en-US" sz="2800" b="0" baseline="3000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June - Training in Online working </a:t>
            </a:r>
            <a:b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altLang="en-US" sz="2800" b="0" baseline="3000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June Parents Plus Children’s </a:t>
            </a:r>
            <a:r>
              <a:rPr lang="en-US" altLang="en-US" sz="2800" b="0" dirty="0" err="1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Facilitator Training</a:t>
            </a:r>
            <a:br>
              <a:rPr lang="en-US" altLang="en-US" sz="24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2800" b="0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3600" b="0" i="1" dirty="0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b="0" u="sng" dirty="0" err="1">
                <a:solidFill>
                  <a:srgbClr val="4D77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www.parentsplus.ie</a:t>
            </a:r>
            <a:endParaRPr lang="en-GB" altLang="en-US" sz="2000" b="0" u="sng" dirty="0">
              <a:solidFill>
                <a:srgbClr val="4D77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FE050DF-8EC3-A74B-A100-E29C918BE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34" y="0"/>
            <a:ext cx="3887638" cy="146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37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FA63FBD-351E-3F4B-B3A0-238DD7A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5087"/>
            <a:ext cx="7772400" cy="1143001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en-GB" altLang="en-US" sz="4800" b="0" i="1" dirty="0">
                <a:solidFill>
                  <a:srgbClr val="4E7788"/>
                </a:solidFill>
                <a:latin typeface="Calibri" panose="020F0502020204030204" pitchFamily="34" charset="0"/>
              </a:rPr>
              <a:t> </a:t>
            </a:r>
            <a:r>
              <a:rPr lang="en-IE" altLang="en-US" sz="5400" dirty="0">
                <a:solidFill>
                  <a:srgbClr val="6CA5BC"/>
                </a:solidFill>
                <a:latin typeface="Calibri" panose="020F0502020204030204" pitchFamily="34" charset="0"/>
              </a:rPr>
              <a:t>Our Mission</a:t>
            </a:r>
            <a:endParaRPr lang="en-GB" altLang="en-US" b="0" i="1" u="sng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4BA8575-631E-5441-842C-94F4E17EE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9300" y="1319213"/>
            <a:ext cx="8750300" cy="4616450"/>
          </a:xfrm>
        </p:spPr>
        <p:txBody>
          <a:bodyPr lIns="92075" tIns="46038" rIns="92075" bIns="46038"/>
          <a:lstStyle/>
          <a:p>
            <a:pPr marL="0" indent="0" algn="ctr">
              <a:buNone/>
            </a:pPr>
            <a:r>
              <a:rPr lang="en-IE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improve outcomes for families through training and supporting professionals to deliver evidence-based parenting and mental health programmes”</a:t>
            </a:r>
          </a:p>
          <a:p>
            <a:pPr marL="0" indent="0">
              <a:buNone/>
            </a:pPr>
            <a:endParaRPr lang="en-IE" dirty="0">
              <a:solidFill>
                <a:srgbClr val="6A8A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E" dirty="0">
              <a:solidFill>
                <a:srgbClr val="6A8A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E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 community of professionals who want to make a difference with the families we work with.</a:t>
            </a:r>
          </a:p>
          <a:p>
            <a:endParaRPr lang="en-IE" dirty="0">
              <a:solidFill>
                <a:srgbClr val="6A8A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IE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IE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IE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IE" altLang="en-US" sz="2800" dirty="0">
              <a:latin typeface="Calibri" panose="020F0502020204030204" pitchFamily="34" charset="0"/>
            </a:endParaRP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0622BF38-E474-CD45-BC3A-2441E11D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5" y="5935663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981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9EF582-ED6E-D444-B90A-3029B11B3345}"/>
              </a:ext>
            </a:extLst>
          </p:cNvPr>
          <p:cNvSpPr txBox="1"/>
          <p:nvPr/>
        </p:nvSpPr>
        <p:spPr>
          <a:xfrm>
            <a:off x="2303463" y="536575"/>
            <a:ext cx="75612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4800" b="1" dirty="0">
                <a:solidFill>
                  <a:srgbClr val="4D7788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Our Programmes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B240865-05CE-AE42-B0ED-26AB89AE8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25626"/>
          <a:stretch>
            <a:fillRect/>
          </a:stretch>
        </p:blipFill>
        <p:spPr bwMode="auto">
          <a:xfrm>
            <a:off x="9928225" y="6026546"/>
            <a:ext cx="22637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310FE6-B38B-5A4F-A960-581A92176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421"/>
            <a:ext cx="12192000" cy="31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593"/>
      </p:ext>
    </p:extLst>
  </p:cSld>
  <p:clrMapOvr>
    <a:masterClrMapping/>
  </p:clrMapOvr>
  <p:transition spd="slow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FE53CD7-F07C-9A4A-8F39-1D02DF68E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0"/>
            <a:ext cx="7416800" cy="1066800"/>
          </a:xfrm>
        </p:spPr>
        <p:txBody>
          <a:bodyPr/>
          <a:lstStyle/>
          <a:p>
            <a:pPr algn="ctr" eaLnBrk="1" hangingPunct="1"/>
            <a:r>
              <a:rPr lang="en-IE" altLang="en-US" sz="5400" dirty="0">
                <a:solidFill>
                  <a:srgbClr val="6CA5BC"/>
                </a:solidFill>
                <a:latin typeface="Calibri" panose="020F0502020204030204" pitchFamily="34" charset="0"/>
              </a:rPr>
              <a:t>Our Research </a:t>
            </a:r>
            <a:endParaRPr lang="en-GB" altLang="en-US" sz="5400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6DB3047-6659-E644-9908-996975F67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166938"/>
            <a:ext cx="8748713" cy="4114800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AutoNum type="arabicParenR"/>
            </a:pPr>
            <a:endParaRPr lang="en-GB" altLang="en-US" dirty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altLang="en-US" sz="2800" dirty="0"/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BCEC90A0-D44D-454F-9A8D-803323E8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904875"/>
            <a:ext cx="961256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SzPct val="90000"/>
              <a:buFontTx/>
              <a:buNone/>
            </a:pPr>
            <a:endParaRPr lang="en-GB" altLang="en-US" sz="2000" b="1" dirty="0">
              <a:solidFill>
                <a:srgbClr val="4E7788"/>
              </a:solidFill>
              <a:latin typeface="Calibri" panose="020F0502020204030204" pitchFamily="34" charset="0"/>
            </a:endParaRPr>
          </a:p>
          <a:p>
            <a:pPr>
              <a:buSzPct val="90000"/>
              <a:buFontTx/>
              <a:buNone/>
            </a:pPr>
            <a:r>
              <a:rPr lang="en-GB" altLang="en-US" sz="2400" b="1" dirty="0">
                <a:solidFill>
                  <a:srgbClr val="6BA4BC"/>
                </a:solidFill>
                <a:latin typeface="Calibri" panose="020F0502020204030204" pitchFamily="34" charset="0"/>
              </a:rPr>
              <a:t>Strong Evidence Base</a:t>
            </a:r>
            <a:r>
              <a:rPr lang="en-GB" altLang="en-US" sz="2400" dirty="0">
                <a:solidFill>
                  <a:srgbClr val="6BA4BC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buSzPct val="90000"/>
              <a:buFontTx/>
              <a:buNone/>
            </a:pPr>
            <a:r>
              <a:rPr lang="en-GB" altLang="en-US" sz="2400" dirty="0">
                <a:solidFill>
                  <a:srgbClr val="6BA4BC"/>
                </a:solidFill>
                <a:latin typeface="Calibri" panose="020F0502020204030204" pitchFamily="34" charset="0"/>
              </a:rPr>
              <a:t> 24+ research studies, including 7 RCT</a:t>
            </a:r>
            <a:r>
              <a:rPr lang="en-GB" altLang="ja-JP" sz="2400" dirty="0">
                <a:solidFill>
                  <a:srgbClr val="6BA4BC"/>
                </a:solidFill>
                <a:latin typeface="Calibri" panose="020F0502020204030204" pitchFamily="34" charset="0"/>
              </a:rPr>
              <a:t>s &amp; 4 independent studies show that the</a:t>
            </a:r>
            <a:r>
              <a:rPr lang="en-IE" altLang="ja-JP" sz="2400" dirty="0">
                <a:solidFill>
                  <a:srgbClr val="6BA4BC"/>
                </a:solidFill>
                <a:latin typeface="Calibri" panose="020F0502020204030204" pitchFamily="34" charset="0"/>
              </a:rPr>
              <a:t> Parents Plus Programmes  are effective in: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400" dirty="0">
                <a:solidFill>
                  <a:srgbClr val="6BA4BC"/>
                </a:solidFill>
                <a:latin typeface="Calibri" panose="020F0502020204030204" pitchFamily="34" charset="0"/>
              </a:rPr>
              <a:t>Reducing emotional/ behaviour problems in children and teenagers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400" dirty="0">
                <a:solidFill>
                  <a:srgbClr val="6BA4BC"/>
                </a:solidFill>
                <a:latin typeface="Calibri" panose="020F0502020204030204" pitchFamily="34" charset="0"/>
              </a:rPr>
              <a:t>Reducing parental stress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400" dirty="0">
                <a:solidFill>
                  <a:srgbClr val="6BA4BC"/>
                </a:solidFill>
                <a:latin typeface="Calibri" panose="020F0502020204030204" pitchFamily="34" charset="0"/>
              </a:rPr>
              <a:t>Improving family communication and well-being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400" dirty="0">
                <a:solidFill>
                  <a:srgbClr val="6BA4BC"/>
                </a:solidFill>
                <a:latin typeface="Calibri" panose="020F0502020204030204" pitchFamily="34" charset="0"/>
              </a:rPr>
              <a:t>Achieving high parent satisfaction in a variety of contexts and with a large range of presenting problems and issues.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IE" altLang="en-US" sz="2000" dirty="0">
              <a:solidFill>
                <a:srgbClr val="1C1C1C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IE" altLang="en-US" sz="2000" dirty="0">
              <a:solidFill>
                <a:srgbClr val="1C1C1C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A8A9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1400" dirty="0">
                <a:solidFill>
                  <a:srgbClr val="6A8A9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1400" dirty="0" err="1">
                <a:solidFill>
                  <a:srgbClr val="6A8A92"/>
                </a:solidFill>
                <a:latin typeface="Calibri" panose="020F0502020204030204" pitchFamily="34" charset="0"/>
              </a:rPr>
              <a:t>Carr</a:t>
            </a:r>
            <a:r>
              <a:rPr lang="en-US" altLang="en-US" sz="1400" dirty="0">
                <a:solidFill>
                  <a:srgbClr val="6A8A92"/>
                </a:solidFill>
                <a:latin typeface="Calibri" panose="020F0502020204030204" pitchFamily="34" charset="0"/>
              </a:rPr>
              <a:t>, A., Hartnett, D., </a:t>
            </a:r>
            <a:r>
              <a:rPr lang="en-US" altLang="en-US" sz="1400" dirty="0" err="1">
                <a:solidFill>
                  <a:srgbClr val="6A8A92"/>
                </a:solidFill>
                <a:latin typeface="Calibri" panose="020F0502020204030204" pitchFamily="34" charset="0"/>
              </a:rPr>
              <a:t>Brosnan</a:t>
            </a:r>
            <a:r>
              <a:rPr lang="en-US" altLang="en-US" sz="1400" dirty="0">
                <a:solidFill>
                  <a:srgbClr val="6A8A92"/>
                </a:solidFill>
                <a:latin typeface="Calibri" panose="020F0502020204030204" pitchFamily="34" charset="0"/>
              </a:rPr>
              <a:t>, E., &amp; Sharry, J. (2016). Parents Plus systemic, solution-focused parent training </a:t>
            </a:r>
            <a:br>
              <a:rPr lang="en-US" altLang="en-US" sz="1400" dirty="0">
                <a:solidFill>
                  <a:srgbClr val="6A8A92"/>
                </a:solidFill>
                <a:latin typeface="Calibri" panose="020F0502020204030204" pitchFamily="34" charset="0"/>
              </a:rPr>
            </a:br>
            <a:r>
              <a:rPr lang="en-US" altLang="en-US" sz="1400" dirty="0" err="1">
                <a:solidFill>
                  <a:srgbClr val="6A8A92"/>
                </a:solidFill>
                <a:latin typeface="Calibri" panose="020F0502020204030204" pitchFamily="34" charset="0"/>
              </a:rPr>
              <a:t>programmes</a:t>
            </a:r>
            <a:r>
              <a:rPr lang="en-US" altLang="en-US" sz="1400" dirty="0">
                <a:solidFill>
                  <a:srgbClr val="6A8A92"/>
                </a:solidFill>
                <a:latin typeface="Calibri" panose="020F0502020204030204" pitchFamily="34" charset="0"/>
              </a:rPr>
              <a:t>: Description, review of the evidence-base, and meta-analysis. </a:t>
            </a:r>
            <a:r>
              <a:rPr lang="en-US" altLang="en-US" sz="1400" i="1" dirty="0">
                <a:solidFill>
                  <a:srgbClr val="6A8A92"/>
                </a:solidFill>
                <a:latin typeface="Calibri" panose="020F0502020204030204" pitchFamily="34" charset="0"/>
              </a:rPr>
              <a:t>Family Process</a:t>
            </a:r>
            <a:r>
              <a:rPr lang="en-US" altLang="en-US" sz="1400" dirty="0">
                <a:solidFill>
                  <a:srgbClr val="6A8A92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1400" dirty="0" err="1">
                <a:solidFill>
                  <a:srgbClr val="6A8A92"/>
                </a:solidFill>
                <a:latin typeface="Calibri" panose="020F0502020204030204" pitchFamily="34" charset="0"/>
              </a:rPr>
              <a:t>doi</a:t>
            </a:r>
            <a:r>
              <a:rPr lang="en-US" altLang="en-US" sz="1400" dirty="0">
                <a:solidFill>
                  <a:srgbClr val="6A8A92"/>
                </a:solidFill>
                <a:latin typeface="Calibri" panose="020F0502020204030204" pitchFamily="34" charset="0"/>
              </a:rPr>
              <a:t>: 10.1111/famp.12225</a:t>
            </a:r>
            <a:endParaRPr lang="en-IE" altLang="en-US" sz="1400" dirty="0">
              <a:solidFill>
                <a:srgbClr val="6A8A92"/>
              </a:solidFill>
              <a:latin typeface="Calibri" panose="020F0502020204030204" pitchFamily="34" charset="0"/>
            </a:endParaRPr>
          </a:p>
          <a:p>
            <a:pPr algn="ctr">
              <a:buSzPct val="90000"/>
              <a:buFontTx/>
              <a:buNone/>
            </a:pPr>
            <a:endParaRPr lang="en-IE" altLang="ja-JP" sz="2000" dirty="0">
              <a:solidFill>
                <a:srgbClr val="6A8A92"/>
              </a:solidFill>
              <a:latin typeface="Calibri" panose="020F0502020204030204" pitchFamily="34" charset="0"/>
            </a:endParaRPr>
          </a:p>
          <a:p>
            <a:pPr algn="ctr">
              <a:buSzPct val="90000"/>
              <a:buFontTx/>
              <a:buNone/>
            </a:pPr>
            <a:endParaRPr lang="en-IE" altLang="ja-JP" sz="1800" dirty="0">
              <a:latin typeface="Calibri" panose="020F0502020204030204" pitchFamily="34" charset="0"/>
            </a:endParaRPr>
          </a:p>
        </p:txBody>
      </p:sp>
      <p:pic>
        <p:nvPicPr>
          <p:cNvPr id="47109" name="Picture 1">
            <a:extLst>
              <a:ext uri="{FF2B5EF4-FFF2-40B4-BE49-F238E27FC236}">
                <a16:creationId xmlns:a16="http://schemas.microsoft.com/office/drawing/2014/main" id="{E97447AF-D0EA-8E48-BDE9-8F8AC0270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5" y="5787781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11B531-9AE8-694E-B82D-F82EA096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6" y="220663"/>
            <a:ext cx="9145016" cy="609600"/>
          </a:xfrm>
          <a:noFill/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br>
              <a:rPr lang="en-US" altLang="en-US" sz="3600" b="0" i="1" dirty="0">
                <a:solidFill>
                  <a:srgbClr val="6CA5BC"/>
                </a:solidFill>
                <a:latin typeface="Calibri" panose="020F0502020204030204" pitchFamily="34" charset="0"/>
              </a:rPr>
            </a:br>
            <a:br>
              <a:rPr lang="en-US" altLang="en-US" sz="3600" b="0" i="1" dirty="0">
                <a:solidFill>
                  <a:srgbClr val="6CA5BC"/>
                </a:solidFill>
                <a:latin typeface="Calibri" panose="020F0502020204030204" pitchFamily="34" charset="0"/>
              </a:rPr>
            </a:br>
            <a:br>
              <a:rPr lang="en-US" altLang="en-US" sz="3600" b="0" i="1" dirty="0">
                <a:solidFill>
                  <a:srgbClr val="6CA5BC"/>
                </a:solidFill>
                <a:latin typeface="Calibri" panose="020F0502020204030204" pitchFamily="34" charset="0"/>
              </a:rPr>
            </a:br>
            <a:r>
              <a:rPr lang="en-GB" altLang="en-US" sz="5400" dirty="0">
                <a:solidFill>
                  <a:srgbClr val="6CA5BC"/>
                </a:solidFill>
                <a:latin typeface="Calibri" panose="020F0502020204030204" pitchFamily="34" charset="0"/>
              </a:rPr>
              <a:t> Delivering our Programmes</a:t>
            </a:r>
            <a:br>
              <a:rPr lang="en-IE" altLang="en-US" sz="3600" b="0" dirty="0">
                <a:solidFill>
                  <a:srgbClr val="6CA5BC"/>
                </a:solidFill>
                <a:latin typeface="Calibri" panose="020F0502020204030204" pitchFamily="34" charset="0"/>
              </a:rPr>
            </a:br>
            <a:br>
              <a:rPr lang="en-IE" altLang="en-US" sz="3600" b="0" dirty="0">
                <a:solidFill>
                  <a:srgbClr val="6CA5BC"/>
                </a:solidFill>
                <a:latin typeface="Calibri" panose="020F0502020204030204" pitchFamily="34" charset="0"/>
              </a:rPr>
            </a:br>
            <a:endParaRPr lang="en-GB" altLang="en-US" sz="3600" i="1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076A60-6E87-B44E-B393-BA8B3E30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7488" y="1784862"/>
            <a:ext cx="9721080" cy="4114800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6 to 12 weeks to parents or young people, individually or in small groups</a:t>
            </a:r>
          </a:p>
          <a:p>
            <a:pPr eaLnBrk="1" hangingPunct="1"/>
            <a:r>
              <a:rPr lang="en-GB" altLang="en-US" sz="2400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Solution-focused and strengths based</a:t>
            </a:r>
          </a:p>
          <a:p>
            <a:pPr eaLnBrk="1" hangingPunct="1"/>
            <a:r>
              <a:rPr lang="en-GB" altLang="en-US" sz="2400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Drawing on social learning, communication and attachment ideas </a:t>
            </a:r>
          </a:p>
          <a:p>
            <a:pPr eaLnBrk="1" hangingPunct="1"/>
            <a:r>
              <a:rPr lang="en-IE" altLang="en-US" sz="2400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used universally, preventatively and as interventions across sectors</a:t>
            </a:r>
          </a:p>
          <a:p>
            <a:r>
              <a:rPr lang="en-IE" altLang="en-US" sz="2400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practical teaching strategies such as video input, role-play, group discussion, worksheets, exercises, handouts and homework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311E39B-11FE-184E-8AC8-0ED9B03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781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93432CF-C4AB-A543-B8A6-A0B4BF67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17" y="5899662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39BFF984-7D19-2346-9CD5-BEAA3ABEA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r="1537" b="507"/>
          <a:stretch>
            <a:fillRect/>
          </a:stretch>
        </p:blipFill>
        <p:spPr bwMode="auto">
          <a:xfrm>
            <a:off x="1262063" y="2349500"/>
            <a:ext cx="92011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">
            <a:extLst>
              <a:ext uri="{FF2B5EF4-FFF2-40B4-BE49-F238E27FC236}">
                <a16:creationId xmlns:a16="http://schemas.microsoft.com/office/drawing/2014/main" id="{2711979B-CD7F-CC49-B475-57D066E82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" b="18695"/>
          <a:stretch>
            <a:fillRect/>
          </a:stretch>
        </p:blipFill>
        <p:spPr bwMode="auto">
          <a:xfrm>
            <a:off x="7907338" y="5819775"/>
            <a:ext cx="2725737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>
            <a:extLst>
              <a:ext uri="{FF2B5EF4-FFF2-40B4-BE49-F238E27FC236}">
                <a16:creationId xmlns:a16="http://schemas.microsoft.com/office/drawing/2014/main" id="{60C529B0-15D6-D542-8A51-168DDC20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262"/>
            <a:ext cx="11026775" cy="78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>
            <a:extLst>
              <a:ext uri="{FF2B5EF4-FFF2-40B4-BE49-F238E27FC236}">
                <a16:creationId xmlns:a16="http://schemas.microsoft.com/office/drawing/2014/main" id="{54B42825-D16F-1A4D-9242-840E5DC4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33" y="226575"/>
            <a:ext cx="90011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E" altLang="en-US" sz="5400" b="1" dirty="0">
                <a:solidFill>
                  <a:srgbClr val="6CA5BC"/>
                </a:solidFill>
                <a:latin typeface="Calibri" panose="020F0502020204030204" pitchFamily="34" charset="0"/>
              </a:rPr>
              <a:t>Parents Plus Programmes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E" altLang="en-US" sz="2400" b="1" i="1" dirty="0">
                <a:solidFill>
                  <a:srgbClr val="6CA5BC"/>
                </a:solidFill>
                <a:latin typeface="Calibri" panose="020F0502020204030204" pitchFamily="34" charset="0"/>
              </a:rPr>
              <a:t>Empowering Communities, Professionals, Parents and Children</a:t>
            </a:r>
          </a:p>
        </p:txBody>
      </p:sp>
    </p:spTree>
    <p:extLst>
      <p:ext uri="{BB962C8B-B14F-4D97-AF65-F5344CB8AC3E}">
        <p14:creationId xmlns:p14="http://schemas.microsoft.com/office/powerpoint/2010/main" val="49697761"/>
      </p:ext>
    </p:extLst>
  </p:cSld>
  <p:clrMapOvr>
    <a:masterClrMapping/>
  </p:clrMapOvr>
  <p:transition spd="slow"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4">
            <a:extLst>
              <a:ext uri="{FF2B5EF4-FFF2-40B4-BE49-F238E27FC236}">
                <a16:creationId xmlns:a16="http://schemas.microsoft.com/office/drawing/2014/main" id="{360567EE-B52E-E246-A940-BE3424A6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7137" r="21400" b="7603"/>
          <a:stretch>
            <a:fillRect/>
          </a:stretch>
        </p:blipFill>
        <p:spPr bwMode="auto">
          <a:xfrm rot="325192">
            <a:off x="8993188" y="1509713"/>
            <a:ext cx="15668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13">
            <a:extLst>
              <a:ext uri="{FF2B5EF4-FFF2-40B4-BE49-F238E27FC236}">
                <a16:creationId xmlns:a16="http://schemas.microsoft.com/office/drawing/2014/main" id="{C32FB460-8719-8741-A968-E404543B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857250"/>
            <a:ext cx="310197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9">
            <a:extLst>
              <a:ext uri="{FF2B5EF4-FFF2-40B4-BE49-F238E27FC236}">
                <a16:creationId xmlns:a16="http://schemas.microsoft.com/office/drawing/2014/main" id="{EC029BDF-8B62-D946-A8E6-2B2372A23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573" r="305" b="14742"/>
          <a:stretch>
            <a:fillRect/>
          </a:stretch>
        </p:blipFill>
        <p:spPr bwMode="auto">
          <a:xfrm>
            <a:off x="1892300" y="3373438"/>
            <a:ext cx="39592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E4C0407-2332-6C4F-BA33-9526BC8D8913}"/>
              </a:ext>
            </a:extLst>
          </p:cNvPr>
          <p:cNvSpPr/>
          <p:nvPr/>
        </p:nvSpPr>
        <p:spPr>
          <a:xfrm>
            <a:off x="4702175" y="1765300"/>
            <a:ext cx="3582988" cy="1430338"/>
          </a:xfrm>
          <a:prstGeom prst="roundRect">
            <a:avLst/>
          </a:prstGeom>
          <a:noFill/>
          <a:ln w="57150">
            <a:solidFill>
              <a:srgbClr val="476D7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rgbClr val="476D7C"/>
                </a:solidFill>
              </a:rPr>
              <a:t>‘Train the trainer’ </a:t>
            </a:r>
            <a:r>
              <a:rPr lang="en-IE" sz="1800" dirty="0">
                <a:solidFill>
                  <a:srgbClr val="476D7C"/>
                </a:solidFill>
              </a:rPr>
              <a:t>model ensures a long-term, sustainable benefit for facilitators, communities and organisations.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FB8FF-1068-EF4F-98BF-47B536F3739E}"/>
              </a:ext>
            </a:extLst>
          </p:cNvPr>
          <p:cNvSpPr txBox="1"/>
          <p:nvPr/>
        </p:nvSpPr>
        <p:spPr>
          <a:xfrm>
            <a:off x="5448300" y="636588"/>
            <a:ext cx="4991100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4050" b="1" dirty="0">
                <a:solidFill>
                  <a:srgbClr val="6CA5BC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Our Training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299E0F7-6893-154C-9383-53AEB869F258}"/>
              </a:ext>
            </a:extLst>
          </p:cNvPr>
          <p:cNvSpPr/>
          <p:nvPr/>
        </p:nvSpPr>
        <p:spPr>
          <a:xfrm>
            <a:off x="6715125" y="3927475"/>
            <a:ext cx="3338513" cy="1701800"/>
          </a:xfrm>
          <a:prstGeom prst="roundRect">
            <a:avLst/>
          </a:prstGeom>
          <a:noFill/>
          <a:ln w="57150">
            <a:solidFill>
              <a:srgbClr val="476D7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rgbClr val="476D7C"/>
                </a:solidFill>
              </a:rPr>
              <a:t>Accreditation process </a:t>
            </a:r>
            <a:r>
              <a:rPr lang="en-IE" sz="1800" dirty="0">
                <a:solidFill>
                  <a:srgbClr val="476D7C"/>
                </a:solidFill>
              </a:rPr>
              <a:t>and </a:t>
            </a:r>
            <a:r>
              <a:rPr lang="en-IE" sz="1800" b="1" dirty="0">
                <a:solidFill>
                  <a:srgbClr val="476D7C"/>
                </a:solidFill>
              </a:rPr>
              <a:t>post training support </a:t>
            </a:r>
            <a:r>
              <a:rPr lang="en-IE" sz="1800" dirty="0">
                <a:solidFill>
                  <a:srgbClr val="476D7C"/>
                </a:solidFill>
              </a:rPr>
              <a:t>ensures effective delivery and helps to develop professional practice.</a:t>
            </a:r>
          </a:p>
        </p:txBody>
      </p:sp>
      <p:pic>
        <p:nvPicPr>
          <p:cNvPr id="56328" name="Picture 1">
            <a:extLst>
              <a:ext uri="{FF2B5EF4-FFF2-40B4-BE49-F238E27FC236}">
                <a16:creationId xmlns:a16="http://schemas.microsoft.com/office/drawing/2014/main" id="{DAB19FDF-8A45-CD4D-A28D-43B9626A9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935663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31414"/>
      </p:ext>
    </p:extLst>
  </p:cSld>
  <p:clrMapOvr>
    <a:masterClrMapping/>
  </p:clrMapOvr>
  <p:transition spd="slow" advClick="0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086B873-C7B3-7547-BF0C-FE05B8CD0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5680" y="963604"/>
            <a:ext cx="7772400" cy="609600"/>
          </a:xfrm>
        </p:spPr>
        <p:txBody>
          <a:bodyPr/>
          <a:lstStyle/>
          <a:p>
            <a:r>
              <a:rPr lang="en-IE" altLang="en-US" sz="6000" b="0" dirty="0">
                <a:solidFill>
                  <a:srgbClr val="DB467A"/>
                </a:solidFill>
                <a:latin typeface="Calibri" panose="020F0502020204030204" pitchFamily="34" charset="0"/>
              </a:rPr>
              <a:t>Covid-19 Strikes…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B433B478-343A-E848-B611-F7504FB1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25626"/>
          <a:stretch>
            <a:fillRect/>
          </a:stretch>
        </p:blipFill>
        <p:spPr bwMode="auto">
          <a:xfrm>
            <a:off x="9771370" y="5839372"/>
            <a:ext cx="1984067" cy="75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9F33-77AF-D74B-961D-B34EA8BE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CB9B9-663A-9D4E-A98C-C57397B5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2053683"/>
            <a:ext cx="6115050" cy="35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911B531-9AE8-694E-B82D-F82EA096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34182"/>
            <a:ext cx="7772400" cy="609600"/>
          </a:xfrm>
          <a:noFill/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25000"/>
              </a:spcAft>
            </a:pPr>
            <a:r>
              <a:rPr lang="en-IE" altLang="en-US" sz="4400" dirty="0">
                <a:solidFill>
                  <a:srgbClr val="6CA5BC"/>
                </a:solidFill>
                <a:latin typeface="Calibri" panose="020F0502020204030204" pitchFamily="34" charset="0"/>
              </a:rPr>
              <a:t>Moving to remote working</a:t>
            </a:r>
            <a:endParaRPr lang="en-GB" altLang="en-US" sz="4400" i="1" dirty="0">
              <a:solidFill>
                <a:srgbClr val="6CA5BC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8076A60-6E87-B44E-B393-BA8B3E30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512" y="1784862"/>
            <a:ext cx="8713340" cy="4114800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team now works remotely online to</a:t>
            </a:r>
          </a:p>
          <a:p>
            <a:pPr lvl="0"/>
            <a:r>
              <a:rPr lang="en-IE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facilitators delivering groups and sessions online and by phone</a:t>
            </a:r>
          </a:p>
          <a:p>
            <a:pPr lvl="0"/>
            <a:r>
              <a:rPr lang="en-IE" dirty="0">
                <a:solidFill>
                  <a:srgbClr val="6A8A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Parents Plus programme facilitator training online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311E39B-11FE-184E-8AC8-0ED9B033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781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93432CF-C4AB-A543-B8A6-A0B4BF67D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935663"/>
            <a:ext cx="244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6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45249</TotalTime>
  <Words>446</Words>
  <Application>Microsoft Macintosh PowerPoint</Application>
  <PresentationFormat>Widescreen</PresentationFormat>
  <Paragraphs>73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Candara</vt:lpstr>
      <vt:lpstr>Times New Roman</vt:lpstr>
      <vt:lpstr>Default Design</vt:lpstr>
      <vt:lpstr>Moving Online…  Prof. John Sharry  Social Worker and Founder Parents Plus Charity  www.parentsplus.ie</vt:lpstr>
      <vt:lpstr> Our Mission</vt:lpstr>
      <vt:lpstr>PowerPoint Presentation</vt:lpstr>
      <vt:lpstr>Our Research </vt:lpstr>
      <vt:lpstr>    Delivering our Programmes  </vt:lpstr>
      <vt:lpstr>PowerPoint Presentation</vt:lpstr>
      <vt:lpstr>PowerPoint Presentation</vt:lpstr>
      <vt:lpstr>Covid-19 Strikes…</vt:lpstr>
      <vt:lpstr>Moving to remote working</vt:lpstr>
      <vt:lpstr>Which Software Platform?</vt:lpstr>
      <vt:lpstr>Advantages of online/ phone</vt:lpstr>
      <vt:lpstr>Challenges</vt:lpstr>
      <vt:lpstr>Making online work therapeutic?</vt:lpstr>
      <vt:lpstr>What we have learnt?</vt:lpstr>
      <vt:lpstr> More information 15th June - Training in Online working  22nd June Parents Plus Children’s Programme Facilitator Training   www.parentsplus.ie</vt:lpstr>
    </vt:vector>
  </TitlesOfParts>
  <Company>Mater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Plus ‘the Early Years’ Programme  A video based guide to parenting young children  (aged one to six)  www.parentsplus.ie</dc:title>
  <dc:creator>John Sharry</dc:creator>
  <cp:lastModifiedBy>john sharry</cp:lastModifiedBy>
  <cp:revision>269</cp:revision>
  <cp:lastPrinted>2020-06-03T07:59:54Z</cp:lastPrinted>
  <dcterms:created xsi:type="dcterms:W3CDTF">2008-02-27T19:07:18Z</dcterms:created>
  <dcterms:modified xsi:type="dcterms:W3CDTF">2020-06-03T09:00:35Z</dcterms:modified>
</cp:coreProperties>
</file>