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82" r:id="rId2"/>
    <p:sldId id="290" r:id="rId3"/>
    <p:sldId id="291" r:id="rId4"/>
    <p:sldId id="292" r:id="rId5"/>
    <p:sldId id="294" r:id="rId6"/>
    <p:sldId id="287" r:id="rId7"/>
    <p:sldId id="296" r:id="rId8"/>
    <p:sldId id="289" r:id="rId9"/>
    <p:sldId id="295" r:id="rId10"/>
    <p:sldId id="256" r:id="rId11"/>
    <p:sldId id="257" r:id="rId12"/>
    <p:sldId id="258" r:id="rId13"/>
    <p:sldId id="259" r:id="rId14"/>
    <p:sldId id="260" r:id="rId15"/>
    <p:sldId id="261" r:id="rId16"/>
    <p:sldId id="262" r:id="rId17"/>
    <p:sldId id="263" r:id="rId18"/>
    <p:sldId id="264" r:id="rId19"/>
    <p:sldId id="266" r:id="rId20"/>
    <p:sldId id="267" r:id="rId21"/>
    <p:sldId id="268" r:id="rId22"/>
    <p:sldId id="269" r:id="rId23"/>
    <p:sldId id="270" r:id="rId24"/>
    <p:sldId id="265" r:id="rId25"/>
    <p:sldId id="271" r:id="rId26"/>
    <p:sldId id="272" r:id="rId27"/>
    <p:sldId id="273" r:id="rId28"/>
    <p:sldId id="274" r:id="rId29"/>
    <p:sldId id="275" r:id="rId30"/>
    <p:sldId id="276" r:id="rId31"/>
    <p:sldId id="277" r:id="rId32"/>
    <p:sldId id="278" r:id="rId33"/>
    <p:sldId id="279" r:id="rId34"/>
    <p:sldId id="280" r:id="rId35"/>
    <p:sldId id="281"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93"/>
    <p:restoredTop sz="94555"/>
  </p:normalViewPr>
  <p:slideViewPr>
    <p:cSldViewPr snapToGrid="0" snapToObjects="1">
      <p:cViewPr varScale="1">
        <p:scale>
          <a:sx n="106" d="100"/>
          <a:sy n="106" d="100"/>
        </p:scale>
        <p:origin x="768"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oleObject" Target="file:////C:\Users\User\Documents\Chapter%202\Active%20Datasets\Results%20.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17.xml"/><Relationship Id="rId1" Type="http://schemas.microsoft.com/office/2011/relationships/chartStyle" Target="style17.xml"/></Relationships>
</file>

<file path=ppt/charts/_rels/chart2.xml.rels><?xml version="1.0" encoding="UTF-8" standalone="yes"?>
<Relationships xmlns="http://schemas.openxmlformats.org/package/2006/relationships"><Relationship Id="rId3" Type="http://schemas.openxmlformats.org/officeDocument/2006/relationships/oleObject" Target="file:////C:\Users\User\Documents\Chapter%202\Active%20Datasets\Results%20.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User\Documents\Chapter%202\Active%20Datasets\Results%20.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User\Documents\Chapter%202\Active%20Datasets\Results%20.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User\Documents\Chapter%202\Active%20Datasets\Results%20.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User\Documents\Chapter%202\Active%20Datasets\Results%20.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User\Documents\Chapter%202\Active%20Datasets\Results%20.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C:\Users\User\Documents\Chapter%202\Active%20Datasets\Results%20.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C:\Users\User\Documents\Chapter%202\Active%20Datasets\Results%20.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cap="all" spc="50" baseline="0">
                <a:solidFill>
                  <a:schemeClr val="tx1">
                    <a:lumMod val="65000"/>
                    <a:lumOff val="35000"/>
                  </a:schemeClr>
                </a:solidFill>
                <a:latin typeface="+mn-lt"/>
                <a:ea typeface="+mn-ea"/>
                <a:cs typeface="+mn-cs"/>
              </a:defRPr>
            </a:pPr>
            <a:r>
              <a:rPr lang="en-US" dirty="0"/>
              <a:t>Parenting Practices *</a:t>
            </a:r>
          </a:p>
        </c:rich>
      </c:tx>
      <c:overlay val="0"/>
      <c:spPr>
        <a:noFill/>
        <a:ln>
          <a:noFill/>
        </a:ln>
        <a:effectLst/>
      </c:spPr>
      <c:txPr>
        <a:bodyPr rot="0" spcFirstLastPara="1" vertOverflow="ellipsis" vert="horz" wrap="square" anchor="ctr" anchorCtr="1"/>
        <a:lstStyle/>
        <a:p>
          <a:pPr>
            <a:defRPr sz="1800" b="1" i="0" u="none" strike="noStrike" kern="1200" cap="all" spc="5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Sheet5!$B$6:$E$6</c:f>
              <c:strCache>
                <c:ptCount val="4"/>
                <c:pt idx="0">
                  <c:v>PAFAS Parenting Practicesab</c:v>
                </c:pt>
              </c:strCache>
            </c:strRef>
          </c:tx>
          <c:spPr>
            <a:gradFill flip="none" rotWithShape="1">
              <a:gsLst>
                <a:gs pos="0">
                  <a:schemeClr val="accent1"/>
                </a:gs>
                <a:gs pos="75000">
                  <a:schemeClr val="accent1">
                    <a:lumMod val="60000"/>
                    <a:lumOff val="40000"/>
                  </a:schemeClr>
                </a:gs>
                <a:gs pos="51000">
                  <a:schemeClr val="accent1">
                    <a:alpha val="75000"/>
                  </a:schemeClr>
                </a:gs>
                <a:gs pos="100000">
                  <a:schemeClr val="accent1">
                    <a:lumMod val="20000"/>
                    <a:lumOff val="80000"/>
                    <a:alpha val="15000"/>
                  </a:schemeClr>
                </a:gs>
              </a:gsLst>
              <a:lin ang="5400000" scaled="0"/>
            </a:gradFill>
            <a:ln>
              <a:noFill/>
            </a:ln>
            <a:effectLst/>
          </c:spPr>
          <c:invertIfNegative val="0"/>
          <c:cat>
            <c:strRef>
              <c:f>Sheet5!$F$5:$H$5</c:f>
              <c:strCache>
                <c:ptCount val="3"/>
                <c:pt idx="0">
                  <c:v>Pre</c:v>
                </c:pt>
                <c:pt idx="1">
                  <c:v>Post</c:v>
                </c:pt>
                <c:pt idx="2">
                  <c:v>Follow-up</c:v>
                </c:pt>
              </c:strCache>
            </c:strRef>
          </c:cat>
          <c:val>
            <c:numRef>
              <c:f>Sheet5!$F$6:$H$6</c:f>
              <c:numCache>
                <c:formatCode>0.00</c:formatCode>
                <c:ptCount val="3"/>
                <c:pt idx="0">
                  <c:v>13.98</c:v>
                </c:pt>
                <c:pt idx="1">
                  <c:v>11.33</c:v>
                </c:pt>
                <c:pt idx="2">
                  <c:v>10.6</c:v>
                </c:pt>
              </c:numCache>
            </c:numRef>
          </c:val>
          <c:extLst>
            <c:ext xmlns:c16="http://schemas.microsoft.com/office/drawing/2014/chart" uri="{C3380CC4-5D6E-409C-BE32-E72D297353CC}">
              <c16:uniqueId val="{00000000-0314-43A7-90EF-1FDF1B36B83A}"/>
            </c:ext>
          </c:extLst>
        </c:ser>
        <c:dLbls>
          <c:showLegendKey val="0"/>
          <c:showVal val="0"/>
          <c:showCatName val="0"/>
          <c:showSerName val="0"/>
          <c:showPercent val="0"/>
          <c:showBubbleSize val="0"/>
        </c:dLbls>
        <c:gapWidth val="50"/>
        <c:overlap val="-70"/>
        <c:axId val="1774859151"/>
        <c:axId val="1661369823"/>
      </c:barChart>
      <c:catAx>
        <c:axId val="177485915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661369823"/>
        <c:crosses val="autoZero"/>
        <c:auto val="1"/>
        <c:lblAlgn val="ctr"/>
        <c:lblOffset val="100"/>
        <c:noMultiLvlLbl val="0"/>
      </c:catAx>
      <c:valAx>
        <c:axId val="1661369823"/>
        <c:scaling>
          <c:orientation val="minMax"/>
          <c:min val="9"/>
        </c:scaling>
        <c:delete val="0"/>
        <c:axPos val="l"/>
        <c:majorGridlines>
          <c:spPr>
            <a:ln w="9525" cap="flat" cmpd="sng" algn="ctr">
              <a:gradFill>
                <a:gsLst>
                  <a:gs pos="100000">
                    <a:schemeClr val="tx1">
                      <a:lumMod val="5000"/>
                      <a:lumOff val="95000"/>
                    </a:schemeClr>
                  </a:gs>
                  <a:gs pos="0">
                    <a:schemeClr val="tx1">
                      <a:lumMod val="25000"/>
                      <a:lumOff val="75000"/>
                    </a:schemeClr>
                  </a:gs>
                </a:gsLst>
                <a:lin ang="5400000" scaled="0"/>
              </a:gra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74859151"/>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61359294762067784"/>
          <c:y val="0.10215248734986802"/>
        </c:manualLayout>
      </c:layout>
      <c:overlay val="0"/>
      <c:spPr>
        <a:noFill/>
        <a:ln>
          <a:noFill/>
        </a:ln>
        <a:effectLst/>
      </c:spPr>
      <c:txPr>
        <a:bodyPr rot="0" spcFirstLastPara="1" vertOverflow="ellipsis" vert="horz" wrap="square" anchor="ctr" anchorCtr="1"/>
        <a:lstStyle/>
        <a:p>
          <a:pPr>
            <a:defRPr sz="2200" b="0" i="0" u="none" strike="noStrike" kern="1200" cap="all" baseline="0">
              <a:solidFill>
                <a:schemeClr val="lt1"/>
              </a:solidFill>
              <a:latin typeface="+mn-lt"/>
              <a:ea typeface="+mn-ea"/>
              <a:cs typeface="+mn-cs"/>
            </a:defRPr>
          </a:pPr>
          <a:endParaRPr lang="en-US"/>
        </a:p>
      </c:txPr>
    </c:title>
    <c:autoTitleDeleted val="0"/>
    <c:view3D>
      <c:rotX val="15"/>
      <c:rotY val="20"/>
      <c:depthPercent val="100"/>
      <c:rAngAx val="1"/>
    </c:view3D>
    <c:floor>
      <c:thickness val="0"/>
      <c:spPr>
        <a:solidFill>
          <a:schemeClr val="bg2">
            <a:lumMod val="75000"/>
            <a:alpha val="27000"/>
          </a:schemeClr>
        </a:solid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Sheet1!$B$1</c:f>
              <c:strCache>
                <c:ptCount val="1"/>
                <c:pt idx="0">
                  <c:v>Number of parents</c:v>
                </c:pt>
              </c:strCache>
            </c:strRef>
          </c:tx>
          <c:spPr>
            <a:solidFill>
              <a:schemeClr val="accent1">
                <a:alpha val="88000"/>
              </a:schemeClr>
            </a:solidFill>
            <a:ln>
              <a:solidFill>
                <a:schemeClr val="accent1">
                  <a:lumMod val="50000"/>
                </a:schemeClr>
              </a:solidFill>
            </a:ln>
            <a:effectLst/>
            <a:scene3d>
              <a:camera prst="orthographicFront"/>
              <a:lightRig rig="threePt" dir="t"/>
            </a:scene3d>
            <a:sp3d prstMaterial="flat">
              <a:contourClr>
                <a:schemeClr val="accent1">
                  <a:lumMod val="50000"/>
                </a:schemeClr>
              </a:contourClr>
            </a:sp3d>
          </c:spPr>
          <c:invertIfNegative val="0"/>
          <c:dLbls>
            <c:spPr>
              <a:solidFill>
                <a:schemeClr val="accent1">
                  <a:alpha val="30000"/>
                </a:schemeClr>
              </a:solidFill>
              <a:ln>
                <a:solidFill>
                  <a:schemeClr val="lt1">
                    <a:alpha val="50000"/>
                  </a:schemeClr>
                </a:solidFill>
                <a:round/>
              </a:ln>
              <a:effectLst>
                <a:outerShdw blurRad="63500" dist="889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50000"/>
                        </a:schemeClr>
                      </a:solidFill>
                      <a:round/>
                    </a:ln>
                    <a:effectLst/>
                  </c:spPr>
                </c15:leaderLines>
              </c:ext>
            </c:extLst>
          </c:dLbls>
          <c:cat>
            <c:strRef>
              <c:f>Sheet1!$A$2:$A$5</c:f>
              <c:strCache>
                <c:ptCount val="4"/>
                <c:pt idx="0">
                  <c:v>Support from other parents</c:v>
                </c:pt>
                <c:pt idx="1">
                  <c:v>Course facilitators or information provided</c:v>
                </c:pt>
                <c:pt idx="2">
                  <c:v>Changes within home or for the child</c:v>
                </c:pt>
                <c:pt idx="3">
                  <c:v>Self-care or self-awareness</c:v>
                </c:pt>
              </c:strCache>
            </c:strRef>
          </c:cat>
          <c:val>
            <c:numRef>
              <c:f>Sheet1!$B$2:$B$5</c:f>
              <c:numCache>
                <c:formatCode>General</c:formatCode>
                <c:ptCount val="4"/>
                <c:pt idx="0">
                  <c:v>89</c:v>
                </c:pt>
                <c:pt idx="1">
                  <c:v>71</c:v>
                </c:pt>
                <c:pt idx="2">
                  <c:v>29</c:v>
                </c:pt>
                <c:pt idx="3">
                  <c:v>25</c:v>
                </c:pt>
              </c:numCache>
            </c:numRef>
          </c:val>
          <c:extLst>
            <c:ext xmlns:c16="http://schemas.microsoft.com/office/drawing/2014/chart" uri="{C3380CC4-5D6E-409C-BE32-E72D297353CC}">
              <c16:uniqueId val="{00000000-D8B0-274F-BB56-9D52EA5A374A}"/>
            </c:ext>
          </c:extLst>
        </c:ser>
        <c:dLbls>
          <c:showLegendKey val="0"/>
          <c:showVal val="1"/>
          <c:showCatName val="0"/>
          <c:showSerName val="0"/>
          <c:showPercent val="0"/>
          <c:showBubbleSize val="0"/>
        </c:dLbls>
        <c:gapWidth val="84"/>
        <c:gapDepth val="53"/>
        <c:shape val="box"/>
        <c:axId val="1448873424"/>
        <c:axId val="1448875056"/>
        <c:axId val="0"/>
      </c:bar3DChart>
      <c:catAx>
        <c:axId val="1448873424"/>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lumMod val="75000"/>
                  </a:schemeClr>
                </a:solidFill>
                <a:latin typeface="+mn-lt"/>
                <a:ea typeface="+mn-ea"/>
                <a:cs typeface="+mn-cs"/>
              </a:defRPr>
            </a:pPr>
            <a:endParaRPr lang="en-US"/>
          </a:p>
        </c:txPr>
        <c:crossAx val="1448875056"/>
        <c:crosses val="autoZero"/>
        <c:auto val="1"/>
        <c:lblAlgn val="ctr"/>
        <c:lblOffset val="100"/>
        <c:noMultiLvlLbl val="0"/>
      </c:catAx>
      <c:valAx>
        <c:axId val="1448875056"/>
        <c:scaling>
          <c:orientation val="minMax"/>
        </c:scaling>
        <c:delete val="1"/>
        <c:axPos val="l"/>
        <c:numFmt formatCode="General" sourceLinked="1"/>
        <c:majorTickMark val="out"/>
        <c:minorTickMark val="none"/>
        <c:tickLblPos val="nextTo"/>
        <c:crossAx val="144887342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dk1">
        <a:lumMod val="75000"/>
        <a:lumOff val="25000"/>
      </a:schemeClr>
    </a:solidFill>
    <a:ln w="6350" cap="flat" cmpd="sng" algn="ctr">
      <a:solidFill>
        <a:schemeClr val="dk1">
          <a:tint val="75000"/>
        </a:schemeClr>
      </a:solidFill>
      <a:round/>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65586347902164399"/>
          <c:y val="7.5884704888473389E-2"/>
        </c:manualLayout>
      </c:layout>
      <c:overlay val="0"/>
      <c:spPr>
        <a:noFill/>
        <a:ln>
          <a:noFill/>
        </a:ln>
        <a:effectLst/>
      </c:spPr>
      <c:txPr>
        <a:bodyPr rot="0" spcFirstLastPara="1" vertOverflow="ellipsis" vert="horz" wrap="square" anchor="ctr" anchorCtr="1"/>
        <a:lstStyle/>
        <a:p>
          <a:pPr>
            <a:defRPr sz="2200" b="0" i="0" u="none" strike="noStrike" kern="1200" cap="all" baseline="0">
              <a:solidFill>
                <a:schemeClr val="lt1"/>
              </a:solidFill>
              <a:latin typeface="+mn-lt"/>
              <a:ea typeface="+mn-ea"/>
              <a:cs typeface="+mn-cs"/>
            </a:defRPr>
          </a:pPr>
          <a:endParaRPr lang="en-US"/>
        </a:p>
      </c:txPr>
    </c:title>
    <c:autoTitleDeleted val="0"/>
    <c:view3D>
      <c:rotX val="15"/>
      <c:rotY val="20"/>
      <c:depthPercent val="100"/>
      <c:rAngAx val="1"/>
    </c:view3D>
    <c:floor>
      <c:thickness val="0"/>
      <c:spPr>
        <a:solidFill>
          <a:schemeClr val="bg2">
            <a:lumMod val="75000"/>
            <a:alpha val="27000"/>
          </a:schemeClr>
        </a:solid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Sheet1!$B$1</c:f>
              <c:strCache>
                <c:ptCount val="1"/>
                <c:pt idx="0">
                  <c:v>Number of parents</c:v>
                </c:pt>
              </c:strCache>
            </c:strRef>
          </c:tx>
          <c:spPr>
            <a:solidFill>
              <a:schemeClr val="accent1">
                <a:alpha val="88000"/>
              </a:schemeClr>
            </a:solidFill>
            <a:ln>
              <a:solidFill>
                <a:schemeClr val="accent1">
                  <a:lumMod val="50000"/>
                </a:schemeClr>
              </a:solidFill>
            </a:ln>
            <a:effectLst/>
            <a:scene3d>
              <a:camera prst="orthographicFront"/>
              <a:lightRig rig="threePt" dir="t"/>
            </a:scene3d>
            <a:sp3d prstMaterial="flat">
              <a:contourClr>
                <a:schemeClr val="accent1">
                  <a:lumMod val="50000"/>
                </a:schemeClr>
              </a:contourClr>
            </a:sp3d>
          </c:spPr>
          <c:invertIfNegative val="0"/>
          <c:dLbls>
            <c:spPr>
              <a:solidFill>
                <a:schemeClr val="accent1">
                  <a:alpha val="30000"/>
                </a:schemeClr>
              </a:solidFill>
              <a:ln>
                <a:solidFill>
                  <a:schemeClr val="lt1">
                    <a:alpha val="50000"/>
                  </a:schemeClr>
                </a:solidFill>
                <a:round/>
              </a:ln>
              <a:effectLst>
                <a:outerShdw blurRad="63500" dist="889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50000"/>
                        </a:schemeClr>
                      </a:solidFill>
                      <a:round/>
                    </a:ln>
                    <a:effectLst/>
                  </c:spPr>
                </c15:leaderLines>
              </c:ext>
            </c:extLst>
          </c:dLbls>
          <c:cat>
            <c:strRef>
              <c:f>Sheet1!$A$2:$A$6</c:f>
              <c:strCache>
                <c:ptCount val="5"/>
                <c:pt idx="0">
                  <c:v>Information</c:v>
                </c:pt>
                <c:pt idx="1">
                  <c:v>Self-care</c:v>
                </c:pt>
                <c:pt idx="2">
                  <c:v>Family changes</c:v>
                </c:pt>
                <c:pt idx="3">
                  <c:v>Support from other parents</c:v>
                </c:pt>
                <c:pt idx="4">
                  <c:v>Future planning</c:v>
                </c:pt>
              </c:strCache>
            </c:strRef>
          </c:cat>
          <c:val>
            <c:numRef>
              <c:f>Sheet1!$B$2:$B$6</c:f>
              <c:numCache>
                <c:formatCode>General</c:formatCode>
                <c:ptCount val="5"/>
                <c:pt idx="0">
                  <c:v>98</c:v>
                </c:pt>
                <c:pt idx="1">
                  <c:v>66</c:v>
                </c:pt>
                <c:pt idx="2">
                  <c:v>16</c:v>
                </c:pt>
                <c:pt idx="3">
                  <c:v>10</c:v>
                </c:pt>
                <c:pt idx="4">
                  <c:v>9</c:v>
                </c:pt>
              </c:numCache>
            </c:numRef>
          </c:val>
          <c:extLst>
            <c:ext xmlns:c16="http://schemas.microsoft.com/office/drawing/2014/chart" uri="{C3380CC4-5D6E-409C-BE32-E72D297353CC}">
              <c16:uniqueId val="{00000000-3C38-1144-BECF-E816EE8C3145}"/>
            </c:ext>
          </c:extLst>
        </c:ser>
        <c:dLbls>
          <c:showLegendKey val="0"/>
          <c:showVal val="1"/>
          <c:showCatName val="0"/>
          <c:showSerName val="0"/>
          <c:showPercent val="0"/>
          <c:showBubbleSize val="0"/>
        </c:dLbls>
        <c:gapWidth val="84"/>
        <c:gapDepth val="53"/>
        <c:shape val="box"/>
        <c:axId val="1469025104"/>
        <c:axId val="1469026784"/>
        <c:axId val="0"/>
      </c:bar3DChart>
      <c:catAx>
        <c:axId val="1469025104"/>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lumMod val="75000"/>
                  </a:schemeClr>
                </a:solidFill>
                <a:latin typeface="+mn-lt"/>
                <a:ea typeface="+mn-ea"/>
                <a:cs typeface="+mn-cs"/>
              </a:defRPr>
            </a:pPr>
            <a:endParaRPr lang="en-US"/>
          </a:p>
        </c:txPr>
        <c:crossAx val="1469026784"/>
        <c:crosses val="autoZero"/>
        <c:auto val="1"/>
        <c:lblAlgn val="ctr"/>
        <c:lblOffset val="100"/>
        <c:noMultiLvlLbl val="0"/>
      </c:catAx>
      <c:valAx>
        <c:axId val="1469026784"/>
        <c:scaling>
          <c:orientation val="minMax"/>
        </c:scaling>
        <c:delete val="1"/>
        <c:axPos val="l"/>
        <c:numFmt formatCode="General" sourceLinked="1"/>
        <c:majorTickMark val="out"/>
        <c:minorTickMark val="none"/>
        <c:tickLblPos val="nextTo"/>
        <c:crossAx val="146902510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dk1">
        <a:lumMod val="75000"/>
        <a:lumOff val="25000"/>
      </a:schemeClr>
    </a:solidFill>
    <a:ln w="6350" cap="flat" cmpd="sng" algn="ctr">
      <a:solidFill>
        <a:schemeClr val="dk1">
          <a:tint val="75000"/>
        </a:schemeClr>
      </a:solidFill>
      <a:round/>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2200" b="0" i="0" u="none" strike="noStrike" kern="1200" cap="all" baseline="0">
              <a:solidFill>
                <a:schemeClr val="lt1"/>
              </a:solidFill>
              <a:latin typeface="+mn-lt"/>
              <a:ea typeface="+mn-ea"/>
              <a:cs typeface="+mn-cs"/>
            </a:defRPr>
          </a:pPr>
          <a:endParaRPr lang="en-US"/>
        </a:p>
      </c:txPr>
    </c:title>
    <c:autoTitleDeleted val="0"/>
    <c:view3D>
      <c:rotX val="15"/>
      <c:rotY val="20"/>
      <c:depthPercent val="100"/>
      <c:rAngAx val="1"/>
    </c:view3D>
    <c:floor>
      <c:thickness val="0"/>
      <c:spPr>
        <a:solidFill>
          <a:schemeClr val="bg2">
            <a:lumMod val="75000"/>
            <a:alpha val="27000"/>
          </a:schemeClr>
        </a:solid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Sheet1!$B$1</c:f>
              <c:strCache>
                <c:ptCount val="1"/>
                <c:pt idx="0">
                  <c:v>Number of parents</c:v>
                </c:pt>
              </c:strCache>
            </c:strRef>
          </c:tx>
          <c:spPr>
            <a:solidFill>
              <a:schemeClr val="accent1">
                <a:alpha val="88000"/>
              </a:schemeClr>
            </a:solidFill>
            <a:ln>
              <a:solidFill>
                <a:schemeClr val="accent1">
                  <a:lumMod val="50000"/>
                </a:schemeClr>
              </a:solidFill>
            </a:ln>
            <a:effectLst/>
            <a:scene3d>
              <a:camera prst="orthographicFront"/>
              <a:lightRig rig="threePt" dir="t"/>
            </a:scene3d>
            <a:sp3d prstMaterial="flat">
              <a:contourClr>
                <a:schemeClr val="accent1">
                  <a:lumMod val="50000"/>
                </a:schemeClr>
              </a:contourClr>
            </a:sp3d>
          </c:spPr>
          <c:invertIfNegative val="0"/>
          <c:dLbls>
            <c:spPr>
              <a:solidFill>
                <a:schemeClr val="accent1">
                  <a:alpha val="30000"/>
                </a:schemeClr>
              </a:solidFill>
              <a:ln>
                <a:solidFill>
                  <a:schemeClr val="lt1">
                    <a:alpha val="50000"/>
                  </a:schemeClr>
                </a:solidFill>
                <a:round/>
              </a:ln>
              <a:effectLst>
                <a:outerShdw blurRad="63500" dist="889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50000"/>
                        </a:schemeClr>
                      </a:solidFill>
                      <a:round/>
                    </a:ln>
                    <a:effectLst/>
                  </c:spPr>
                </c15:leaderLines>
              </c:ext>
            </c:extLst>
          </c:dLbls>
          <c:cat>
            <c:strRef>
              <c:f>Sheet1!$A$2:$A$5</c:f>
              <c:strCache>
                <c:ptCount val="4"/>
                <c:pt idx="0">
                  <c:v>Including everyone</c:v>
                </c:pt>
                <c:pt idx="1">
                  <c:v>Professional input/advice</c:v>
                </c:pt>
                <c:pt idx="2">
                  <c:v>Course structure</c:v>
                </c:pt>
                <c:pt idx="3">
                  <c:v>Self-care</c:v>
                </c:pt>
              </c:strCache>
            </c:strRef>
          </c:cat>
          <c:val>
            <c:numRef>
              <c:f>Sheet1!$B$2:$B$5</c:f>
              <c:numCache>
                <c:formatCode>General</c:formatCode>
                <c:ptCount val="4"/>
                <c:pt idx="0">
                  <c:v>112</c:v>
                </c:pt>
                <c:pt idx="1">
                  <c:v>31</c:v>
                </c:pt>
                <c:pt idx="2">
                  <c:v>16</c:v>
                </c:pt>
                <c:pt idx="3">
                  <c:v>2</c:v>
                </c:pt>
              </c:numCache>
            </c:numRef>
          </c:val>
          <c:extLst>
            <c:ext xmlns:c16="http://schemas.microsoft.com/office/drawing/2014/chart" uri="{C3380CC4-5D6E-409C-BE32-E72D297353CC}">
              <c16:uniqueId val="{00000000-CB86-7046-B4E3-EBB7F7AD98A3}"/>
            </c:ext>
          </c:extLst>
        </c:ser>
        <c:dLbls>
          <c:showLegendKey val="0"/>
          <c:showVal val="1"/>
          <c:showCatName val="0"/>
          <c:showSerName val="0"/>
          <c:showPercent val="0"/>
          <c:showBubbleSize val="0"/>
        </c:dLbls>
        <c:gapWidth val="84"/>
        <c:gapDepth val="53"/>
        <c:shape val="box"/>
        <c:axId val="1449044768"/>
        <c:axId val="1449045568"/>
        <c:axId val="0"/>
      </c:bar3DChart>
      <c:catAx>
        <c:axId val="1449044768"/>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lumMod val="75000"/>
                  </a:schemeClr>
                </a:solidFill>
                <a:latin typeface="+mn-lt"/>
                <a:ea typeface="+mn-ea"/>
                <a:cs typeface="+mn-cs"/>
              </a:defRPr>
            </a:pPr>
            <a:endParaRPr lang="en-US"/>
          </a:p>
        </c:txPr>
        <c:crossAx val="1449045568"/>
        <c:crosses val="autoZero"/>
        <c:auto val="1"/>
        <c:lblAlgn val="ctr"/>
        <c:lblOffset val="100"/>
        <c:noMultiLvlLbl val="0"/>
      </c:catAx>
      <c:valAx>
        <c:axId val="1449045568"/>
        <c:scaling>
          <c:orientation val="minMax"/>
        </c:scaling>
        <c:delete val="1"/>
        <c:axPos val="l"/>
        <c:numFmt formatCode="General" sourceLinked="1"/>
        <c:majorTickMark val="out"/>
        <c:minorTickMark val="none"/>
        <c:tickLblPos val="nextTo"/>
        <c:crossAx val="144904476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dk1">
        <a:lumMod val="75000"/>
        <a:lumOff val="25000"/>
      </a:schemeClr>
    </a:solidFill>
    <a:ln w="6350" cap="flat" cmpd="sng" algn="ctr">
      <a:solidFill>
        <a:schemeClr val="dk1">
          <a:tint val="75000"/>
        </a:schemeClr>
      </a:solidFill>
      <a:round/>
    </a:ln>
    <a:effectLst/>
  </c:spPr>
  <c:txPr>
    <a:bodyPr/>
    <a:lstStyle/>
    <a:p>
      <a:pPr>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2200" b="0" i="0" u="none" strike="noStrike" kern="1200" cap="all" baseline="0">
              <a:solidFill>
                <a:schemeClr val="lt1"/>
              </a:solidFill>
              <a:latin typeface="+mn-lt"/>
              <a:ea typeface="+mn-ea"/>
              <a:cs typeface="+mn-cs"/>
            </a:defRPr>
          </a:pPr>
          <a:endParaRPr lang="en-US"/>
        </a:p>
      </c:txPr>
    </c:title>
    <c:autoTitleDeleted val="0"/>
    <c:view3D>
      <c:rotX val="15"/>
      <c:rotY val="20"/>
      <c:depthPercent val="100"/>
      <c:rAngAx val="1"/>
    </c:view3D>
    <c:floor>
      <c:thickness val="0"/>
      <c:spPr>
        <a:solidFill>
          <a:schemeClr val="bg2">
            <a:lumMod val="75000"/>
            <a:alpha val="27000"/>
          </a:schemeClr>
        </a:solid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Sheet1!$B$1</c:f>
              <c:strCache>
                <c:ptCount val="1"/>
                <c:pt idx="0">
                  <c:v>Number of parents</c:v>
                </c:pt>
              </c:strCache>
            </c:strRef>
          </c:tx>
          <c:spPr>
            <a:solidFill>
              <a:schemeClr val="accent1">
                <a:alpha val="88000"/>
              </a:schemeClr>
            </a:solidFill>
            <a:ln>
              <a:solidFill>
                <a:schemeClr val="accent1">
                  <a:lumMod val="50000"/>
                </a:schemeClr>
              </a:solidFill>
            </a:ln>
            <a:effectLst/>
            <a:scene3d>
              <a:camera prst="orthographicFront"/>
              <a:lightRig rig="threePt" dir="t"/>
            </a:scene3d>
            <a:sp3d prstMaterial="flat">
              <a:contourClr>
                <a:schemeClr val="accent1">
                  <a:lumMod val="50000"/>
                </a:schemeClr>
              </a:contourClr>
            </a:sp3d>
          </c:spPr>
          <c:invertIfNegative val="0"/>
          <c:dLbls>
            <c:spPr>
              <a:solidFill>
                <a:schemeClr val="accent1">
                  <a:alpha val="30000"/>
                </a:schemeClr>
              </a:solidFill>
              <a:ln>
                <a:solidFill>
                  <a:schemeClr val="lt1">
                    <a:alpha val="50000"/>
                  </a:schemeClr>
                </a:solidFill>
                <a:round/>
              </a:ln>
              <a:effectLst>
                <a:outerShdw blurRad="63500" dist="889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50000"/>
                        </a:schemeClr>
                      </a:solidFill>
                      <a:round/>
                    </a:ln>
                    <a:effectLst/>
                  </c:spPr>
                </c15:leaderLines>
              </c:ext>
            </c:extLst>
          </c:dLbls>
          <c:cat>
            <c:strRef>
              <c:f>Sheet1!$A$2:$A$10</c:f>
              <c:strCache>
                <c:ptCount val="9"/>
                <c:pt idx="0">
                  <c:v>More time please</c:v>
                </c:pt>
                <c:pt idx="1">
                  <c:v>More information on supports available</c:v>
                </c:pt>
                <c:pt idx="2">
                  <c:v>Psychological/emotional support for the adolescent</c:v>
                </c:pt>
                <c:pt idx="3">
                  <c:v>More on puberty and sex education</c:v>
                </c:pt>
                <c:pt idx="4">
                  <c:v>More on challenging behaviour</c:v>
                </c:pt>
                <c:pt idx="5">
                  <c:v>Dealing with family opinions</c:v>
                </c:pt>
                <c:pt idx="6">
                  <c:v>Different format</c:v>
                </c:pt>
                <c:pt idx="7">
                  <c:v>More on self-care</c:v>
                </c:pt>
                <c:pt idx="8">
                  <c:v>other</c:v>
                </c:pt>
              </c:strCache>
            </c:strRef>
          </c:cat>
          <c:val>
            <c:numRef>
              <c:f>Sheet1!$B$2:$B$10</c:f>
              <c:numCache>
                <c:formatCode>General</c:formatCode>
                <c:ptCount val="9"/>
                <c:pt idx="0">
                  <c:v>26</c:v>
                </c:pt>
                <c:pt idx="1">
                  <c:v>11</c:v>
                </c:pt>
                <c:pt idx="2">
                  <c:v>7</c:v>
                </c:pt>
                <c:pt idx="3">
                  <c:v>7</c:v>
                </c:pt>
                <c:pt idx="4">
                  <c:v>6</c:v>
                </c:pt>
                <c:pt idx="5">
                  <c:v>5</c:v>
                </c:pt>
                <c:pt idx="6">
                  <c:v>4</c:v>
                </c:pt>
                <c:pt idx="7">
                  <c:v>4</c:v>
                </c:pt>
                <c:pt idx="8">
                  <c:v>3</c:v>
                </c:pt>
              </c:numCache>
            </c:numRef>
          </c:val>
          <c:extLst>
            <c:ext xmlns:c16="http://schemas.microsoft.com/office/drawing/2014/chart" uri="{C3380CC4-5D6E-409C-BE32-E72D297353CC}">
              <c16:uniqueId val="{00000000-1F2E-9B4F-976E-14B7FF999190}"/>
            </c:ext>
          </c:extLst>
        </c:ser>
        <c:dLbls>
          <c:showLegendKey val="0"/>
          <c:showVal val="1"/>
          <c:showCatName val="0"/>
          <c:showSerName val="0"/>
          <c:showPercent val="0"/>
          <c:showBubbleSize val="0"/>
        </c:dLbls>
        <c:gapWidth val="84"/>
        <c:gapDepth val="53"/>
        <c:shape val="box"/>
        <c:axId val="1449214656"/>
        <c:axId val="1449438320"/>
        <c:axId val="0"/>
      </c:bar3DChart>
      <c:catAx>
        <c:axId val="1449214656"/>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lumMod val="75000"/>
                  </a:schemeClr>
                </a:solidFill>
                <a:latin typeface="+mn-lt"/>
                <a:ea typeface="+mn-ea"/>
                <a:cs typeface="+mn-cs"/>
              </a:defRPr>
            </a:pPr>
            <a:endParaRPr lang="en-US"/>
          </a:p>
        </c:txPr>
        <c:crossAx val="1449438320"/>
        <c:crosses val="autoZero"/>
        <c:auto val="1"/>
        <c:lblAlgn val="ctr"/>
        <c:lblOffset val="100"/>
        <c:noMultiLvlLbl val="0"/>
      </c:catAx>
      <c:valAx>
        <c:axId val="1449438320"/>
        <c:scaling>
          <c:orientation val="minMax"/>
        </c:scaling>
        <c:delete val="1"/>
        <c:axPos val="l"/>
        <c:numFmt formatCode="General" sourceLinked="1"/>
        <c:majorTickMark val="out"/>
        <c:minorTickMark val="none"/>
        <c:tickLblPos val="nextTo"/>
        <c:crossAx val="144921465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dk1">
        <a:lumMod val="75000"/>
        <a:lumOff val="25000"/>
      </a:schemeClr>
    </a:solidFill>
    <a:ln w="6350" cap="flat" cmpd="sng" algn="ctr">
      <a:solidFill>
        <a:schemeClr val="dk1">
          <a:tint val="75000"/>
        </a:schemeClr>
      </a:solidFill>
      <a:round/>
    </a:ln>
    <a:effectLst/>
  </c:spPr>
  <c:txPr>
    <a:bodyPr/>
    <a:lstStyle/>
    <a:p>
      <a:pPr>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title>
      <c:overlay val="0"/>
      <c:spPr>
        <a:noFill/>
        <a:ln>
          <a:noFill/>
        </a:ln>
        <a:effectLst/>
      </c:spPr>
      <c:txPr>
        <a:bodyPr rot="0" spcFirstLastPara="1" vertOverflow="ellipsis" vert="horz" wrap="square" anchor="ctr" anchorCtr="1"/>
        <a:lstStyle/>
        <a:p>
          <a:pPr>
            <a:defRPr sz="2200" b="0" i="0" u="none" strike="noStrike" kern="1200" cap="all" baseline="0">
              <a:solidFill>
                <a:schemeClr val="lt1"/>
              </a:solidFill>
              <a:latin typeface="+mn-lt"/>
              <a:ea typeface="+mn-ea"/>
              <a:cs typeface="+mn-cs"/>
            </a:defRPr>
          </a:pPr>
          <a:endParaRPr lang="en-US"/>
        </a:p>
      </c:txPr>
    </c:title>
    <c:autoTitleDeleted val="0"/>
    <c:view3D>
      <c:rotX val="15"/>
      <c:rotY val="20"/>
      <c:depthPercent val="100"/>
      <c:rAngAx val="1"/>
    </c:view3D>
    <c:floor>
      <c:thickness val="0"/>
      <c:spPr>
        <a:solidFill>
          <a:schemeClr val="bg2">
            <a:lumMod val="75000"/>
            <a:alpha val="27000"/>
          </a:schemeClr>
        </a:solid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Sheet1!$B$1</c:f>
              <c:strCache>
                <c:ptCount val="1"/>
                <c:pt idx="0">
                  <c:v>How did the group go?</c:v>
                </c:pt>
              </c:strCache>
            </c:strRef>
          </c:tx>
          <c:spPr>
            <a:solidFill>
              <a:schemeClr val="accent1">
                <a:alpha val="88000"/>
              </a:schemeClr>
            </a:solidFill>
            <a:ln>
              <a:solidFill>
                <a:schemeClr val="accent1">
                  <a:lumMod val="50000"/>
                </a:schemeClr>
              </a:solidFill>
            </a:ln>
            <a:effectLst/>
            <a:scene3d>
              <a:camera prst="orthographicFront"/>
              <a:lightRig rig="threePt" dir="t"/>
            </a:scene3d>
            <a:sp3d prstMaterial="flat">
              <a:contourClr>
                <a:schemeClr val="accent1">
                  <a:lumMod val="50000"/>
                </a:schemeClr>
              </a:contourClr>
            </a:sp3d>
          </c:spPr>
          <c:invertIfNegative val="0"/>
          <c:dLbls>
            <c:spPr>
              <a:solidFill>
                <a:schemeClr val="accent1">
                  <a:alpha val="30000"/>
                </a:schemeClr>
              </a:solidFill>
              <a:ln>
                <a:solidFill>
                  <a:schemeClr val="lt1">
                    <a:alpha val="50000"/>
                  </a:schemeClr>
                </a:solidFill>
                <a:round/>
              </a:ln>
              <a:effectLst>
                <a:outerShdw blurRad="63500" dist="889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50000"/>
                        </a:schemeClr>
                      </a:solidFill>
                      <a:round/>
                    </a:ln>
                    <a:effectLst/>
                  </c:spPr>
                </c15:leaderLines>
              </c:ext>
            </c:extLst>
          </c:dLbls>
          <c:cat>
            <c:strRef>
              <c:f>Sheet1!$A$2:$A$4</c:f>
              <c:strCache>
                <c:ptCount val="3"/>
                <c:pt idx="0">
                  <c:v>The group was a positive experience</c:v>
                </c:pt>
                <c:pt idx="1">
                  <c:v>The group was supportive</c:v>
                </c:pt>
                <c:pt idx="2">
                  <c:v>The group needed more time</c:v>
                </c:pt>
              </c:strCache>
            </c:strRef>
          </c:cat>
          <c:val>
            <c:numRef>
              <c:f>Sheet1!$B$2:$B$4</c:f>
              <c:numCache>
                <c:formatCode>General</c:formatCode>
                <c:ptCount val="3"/>
                <c:pt idx="0">
                  <c:v>7</c:v>
                </c:pt>
                <c:pt idx="1">
                  <c:v>11</c:v>
                </c:pt>
                <c:pt idx="2">
                  <c:v>1</c:v>
                </c:pt>
              </c:numCache>
            </c:numRef>
          </c:val>
          <c:extLst>
            <c:ext xmlns:c16="http://schemas.microsoft.com/office/drawing/2014/chart" uri="{C3380CC4-5D6E-409C-BE32-E72D297353CC}">
              <c16:uniqueId val="{00000000-5A42-734F-B8E7-1097B3CF3206}"/>
            </c:ext>
          </c:extLst>
        </c:ser>
        <c:dLbls>
          <c:showLegendKey val="0"/>
          <c:showVal val="1"/>
          <c:showCatName val="0"/>
          <c:showSerName val="0"/>
          <c:showPercent val="0"/>
          <c:showBubbleSize val="0"/>
        </c:dLbls>
        <c:gapWidth val="84"/>
        <c:gapDepth val="53"/>
        <c:shape val="box"/>
        <c:axId val="1505587312"/>
        <c:axId val="1505508464"/>
        <c:axId val="0"/>
      </c:bar3DChart>
      <c:catAx>
        <c:axId val="1505587312"/>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lumMod val="75000"/>
                  </a:schemeClr>
                </a:solidFill>
                <a:latin typeface="+mn-lt"/>
                <a:ea typeface="+mn-ea"/>
                <a:cs typeface="+mn-cs"/>
              </a:defRPr>
            </a:pPr>
            <a:endParaRPr lang="en-US"/>
          </a:p>
        </c:txPr>
        <c:crossAx val="1505508464"/>
        <c:crosses val="autoZero"/>
        <c:auto val="1"/>
        <c:lblAlgn val="ctr"/>
        <c:lblOffset val="100"/>
        <c:noMultiLvlLbl val="0"/>
      </c:catAx>
      <c:valAx>
        <c:axId val="1505508464"/>
        <c:scaling>
          <c:orientation val="minMax"/>
        </c:scaling>
        <c:delete val="1"/>
        <c:axPos val="l"/>
        <c:numFmt formatCode="General" sourceLinked="1"/>
        <c:majorTickMark val="out"/>
        <c:minorTickMark val="none"/>
        <c:tickLblPos val="nextTo"/>
        <c:crossAx val="150558731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dk1">
        <a:lumMod val="75000"/>
        <a:lumOff val="25000"/>
      </a:schemeClr>
    </a:solidFill>
    <a:ln w="6350" cap="flat" cmpd="sng" algn="ctr">
      <a:solidFill>
        <a:schemeClr val="dk1">
          <a:tint val="75000"/>
        </a:schemeClr>
      </a:solidFill>
      <a:round/>
    </a:ln>
    <a:effectLst/>
  </c:spPr>
  <c:txPr>
    <a:bodyPr/>
    <a:lstStyle/>
    <a:p>
      <a:pPr>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title>
      <c:overlay val="0"/>
      <c:spPr>
        <a:noFill/>
        <a:ln>
          <a:noFill/>
        </a:ln>
        <a:effectLst/>
      </c:spPr>
      <c:txPr>
        <a:bodyPr rot="0" spcFirstLastPara="1" vertOverflow="ellipsis" vert="horz" wrap="square" anchor="ctr" anchorCtr="1"/>
        <a:lstStyle/>
        <a:p>
          <a:pPr>
            <a:defRPr sz="2200" b="0" i="0" u="none" strike="noStrike" kern="1200" cap="all" baseline="0">
              <a:solidFill>
                <a:schemeClr val="lt1"/>
              </a:solidFill>
              <a:latin typeface="+mn-lt"/>
              <a:ea typeface="+mn-ea"/>
              <a:cs typeface="+mn-cs"/>
            </a:defRPr>
          </a:pPr>
          <a:endParaRPr lang="en-US"/>
        </a:p>
      </c:txPr>
    </c:title>
    <c:autoTitleDeleted val="0"/>
    <c:view3D>
      <c:rotX val="15"/>
      <c:rotY val="20"/>
      <c:depthPercent val="100"/>
      <c:rAngAx val="1"/>
    </c:view3D>
    <c:floor>
      <c:thickness val="0"/>
      <c:spPr>
        <a:solidFill>
          <a:schemeClr val="bg2">
            <a:lumMod val="75000"/>
            <a:alpha val="27000"/>
          </a:schemeClr>
        </a:solid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Sheet1!$B$1</c:f>
              <c:strCache>
                <c:ptCount val="1"/>
                <c:pt idx="0">
                  <c:v>Number of practitioners</c:v>
                </c:pt>
              </c:strCache>
            </c:strRef>
          </c:tx>
          <c:spPr>
            <a:solidFill>
              <a:schemeClr val="accent1">
                <a:alpha val="88000"/>
              </a:schemeClr>
            </a:solidFill>
            <a:ln>
              <a:solidFill>
                <a:schemeClr val="accent1">
                  <a:lumMod val="50000"/>
                </a:schemeClr>
              </a:solidFill>
            </a:ln>
            <a:effectLst/>
            <a:scene3d>
              <a:camera prst="orthographicFront"/>
              <a:lightRig rig="threePt" dir="t"/>
            </a:scene3d>
            <a:sp3d prstMaterial="flat">
              <a:contourClr>
                <a:schemeClr val="accent1">
                  <a:lumMod val="50000"/>
                </a:schemeClr>
              </a:contourClr>
            </a:sp3d>
          </c:spPr>
          <c:invertIfNegative val="0"/>
          <c:dLbls>
            <c:spPr>
              <a:solidFill>
                <a:schemeClr val="accent1">
                  <a:alpha val="30000"/>
                </a:schemeClr>
              </a:solidFill>
              <a:ln>
                <a:solidFill>
                  <a:schemeClr val="lt1">
                    <a:alpha val="50000"/>
                  </a:schemeClr>
                </a:solidFill>
                <a:round/>
              </a:ln>
              <a:effectLst>
                <a:outerShdw blurRad="63500" dist="889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50000"/>
                        </a:schemeClr>
                      </a:solidFill>
                      <a:round/>
                    </a:ln>
                    <a:effectLst/>
                  </c:spPr>
                </c15:leaderLines>
              </c:ext>
            </c:extLst>
          </c:dLbls>
          <c:cat>
            <c:strRef>
              <c:f>Sheet1!$A$2:$A$5</c:f>
              <c:strCache>
                <c:ptCount val="4"/>
                <c:pt idx="0">
                  <c:v>It was supportive</c:v>
                </c:pt>
                <c:pt idx="1">
                  <c:v>The topics were relevant</c:v>
                </c:pt>
                <c:pt idx="2">
                  <c:v>There was a good relationship with the other facilitator</c:v>
                </c:pt>
                <c:pt idx="3">
                  <c:v>Helped identify additional supports that families need</c:v>
                </c:pt>
              </c:strCache>
            </c:strRef>
          </c:cat>
          <c:val>
            <c:numRef>
              <c:f>Sheet1!$B$2:$B$5</c:f>
              <c:numCache>
                <c:formatCode>General</c:formatCode>
                <c:ptCount val="4"/>
                <c:pt idx="0">
                  <c:v>8</c:v>
                </c:pt>
                <c:pt idx="1">
                  <c:v>2</c:v>
                </c:pt>
                <c:pt idx="2">
                  <c:v>2</c:v>
                </c:pt>
                <c:pt idx="3">
                  <c:v>1</c:v>
                </c:pt>
              </c:numCache>
            </c:numRef>
          </c:val>
          <c:extLst>
            <c:ext xmlns:c16="http://schemas.microsoft.com/office/drawing/2014/chart" uri="{C3380CC4-5D6E-409C-BE32-E72D297353CC}">
              <c16:uniqueId val="{00000000-7A60-7540-B3F1-1B8E28A8D73C}"/>
            </c:ext>
          </c:extLst>
        </c:ser>
        <c:dLbls>
          <c:showLegendKey val="0"/>
          <c:showVal val="1"/>
          <c:showCatName val="0"/>
          <c:showSerName val="0"/>
          <c:showPercent val="0"/>
          <c:showBubbleSize val="0"/>
        </c:dLbls>
        <c:gapWidth val="84"/>
        <c:gapDepth val="53"/>
        <c:shape val="box"/>
        <c:axId val="1476015280"/>
        <c:axId val="1475678560"/>
        <c:axId val="0"/>
      </c:bar3DChart>
      <c:catAx>
        <c:axId val="1476015280"/>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lumMod val="75000"/>
                  </a:schemeClr>
                </a:solidFill>
                <a:latin typeface="+mn-lt"/>
                <a:ea typeface="+mn-ea"/>
                <a:cs typeface="+mn-cs"/>
              </a:defRPr>
            </a:pPr>
            <a:endParaRPr lang="en-US"/>
          </a:p>
        </c:txPr>
        <c:crossAx val="1475678560"/>
        <c:crosses val="autoZero"/>
        <c:auto val="1"/>
        <c:lblAlgn val="ctr"/>
        <c:lblOffset val="100"/>
        <c:noMultiLvlLbl val="0"/>
      </c:catAx>
      <c:valAx>
        <c:axId val="1475678560"/>
        <c:scaling>
          <c:orientation val="minMax"/>
        </c:scaling>
        <c:delete val="1"/>
        <c:axPos val="l"/>
        <c:numFmt formatCode="General" sourceLinked="1"/>
        <c:majorTickMark val="out"/>
        <c:minorTickMark val="none"/>
        <c:tickLblPos val="nextTo"/>
        <c:crossAx val="147601528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dk1">
        <a:lumMod val="75000"/>
        <a:lumOff val="25000"/>
      </a:schemeClr>
    </a:solidFill>
    <a:ln w="6350" cap="flat" cmpd="sng" algn="ctr">
      <a:solidFill>
        <a:schemeClr val="dk1">
          <a:tint val="75000"/>
        </a:schemeClr>
      </a:solidFill>
      <a:round/>
    </a:ln>
    <a:effectLst/>
  </c:spPr>
  <c:txPr>
    <a:bodyPr/>
    <a:lstStyle/>
    <a:p>
      <a:pPr>
        <a:defRPr/>
      </a:pPr>
      <a:endParaRPr lang="en-US"/>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title>
      <c:overlay val="0"/>
      <c:spPr>
        <a:noFill/>
        <a:ln>
          <a:noFill/>
        </a:ln>
        <a:effectLst/>
      </c:spPr>
      <c:txPr>
        <a:bodyPr rot="0" spcFirstLastPara="1" vertOverflow="ellipsis" vert="horz" wrap="square" anchor="ctr" anchorCtr="1"/>
        <a:lstStyle/>
        <a:p>
          <a:pPr>
            <a:defRPr sz="2200" b="0" i="0" u="none" strike="noStrike" kern="1200" cap="all" baseline="0">
              <a:solidFill>
                <a:schemeClr val="lt1"/>
              </a:solidFill>
              <a:latin typeface="+mn-lt"/>
              <a:ea typeface="+mn-ea"/>
              <a:cs typeface="+mn-cs"/>
            </a:defRPr>
          </a:pPr>
          <a:endParaRPr lang="en-US"/>
        </a:p>
      </c:txPr>
    </c:title>
    <c:autoTitleDeleted val="0"/>
    <c:view3D>
      <c:rotX val="15"/>
      <c:rotY val="20"/>
      <c:depthPercent val="100"/>
      <c:rAngAx val="1"/>
    </c:view3D>
    <c:floor>
      <c:thickness val="0"/>
      <c:spPr>
        <a:solidFill>
          <a:schemeClr val="bg2">
            <a:lumMod val="75000"/>
            <a:alpha val="27000"/>
          </a:schemeClr>
        </a:solid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Sheet1!$B$1</c:f>
              <c:strCache>
                <c:ptCount val="1"/>
                <c:pt idx="0">
                  <c:v>Number of practitioners</c:v>
                </c:pt>
              </c:strCache>
            </c:strRef>
          </c:tx>
          <c:spPr>
            <a:solidFill>
              <a:schemeClr val="accent1">
                <a:alpha val="88000"/>
              </a:schemeClr>
            </a:solidFill>
            <a:ln>
              <a:solidFill>
                <a:schemeClr val="accent1">
                  <a:lumMod val="50000"/>
                </a:schemeClr>
              </a:solidFill>
            </a:ln>
            <a:effectLst/>
            <a:scene3d>
              <a:camera prst="orthographicFront"/>
              <a:lightRig rig="threePt" dir="t"/>
            </a:scene3d>
            <a:sp3d prstMaterial="flat">
              <a:contourClr>
                <a:schemeClr val="accent1">
                  <a:lumMod val="50000"/>
                </a:schemeClr>
              </a:contourClr>
            </a:sp3d>
          </c:spPr>
          <c:invertIfNegative val="0"/>
          <c:dLbls>
            <c:spPr>
              <a:solidFill>
                <a:schemeClr val="accent1">
                  <a:alpha val="30000"/>
                </a:schemeClr>
              </a:solidFill>
              <a:ln>
                <a:solidFill>
                  <a:schemeClr val="lt1">
                    <a:alpha val="50000"/>
                  </a:schemeClr>
                </a:solidFill>
                <a:round/>
              </a:ln>
              <a:effectLst>
                <a:outerShdw blurRad="63500" dist="889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50000"/>
                        </a:schemeClr>
                      </a:solidFill>
                      <a:round/>
                    </a:ln>
                    <a:effectLst/>
                  </c:spPr>
                </c15:leaderLines>
              </c:ext>
            </c:extLst>
          </c:dLbls>
          <c:cat>
            <c:strRef>
              <c:f>Sheet1!$A$2:$A$5</c:f>
              <c:strCache>
                <c:ptCount val="4"/>
                <c:pt idx="0">
                  <c:v>Time management</c:v>
                </c:pt>
                <c:pt idx="1">
                  <c:v>Sense of helplessness</c:v>
                </c:pt>
                <c:pt idx="2">
                  <c:v>Particular group members dominating</c:v>
                </c:pt>
                <c:pt idx="3">
                  <c:v>Time and location of the group</c:v>
                </c:pt>
              </c:strCache>
            </c:strRef>
          </c:cat>
          <c:val>
            <c:numRef>
              <c:f>Sheet1!$B$2:$B$5</c:f>
              <c:numCache>
                <c:formatCode>General</c:formatCode>
                <c:ptCount val="4"/>
                <c:pt idx="0">
                  <c:v>8</c:v>
                </c:pt>
                <c:pt idx="1">
                  <c:v>1</c:v>
                </c:pt>
                <c:pt idx="2">
                  <c:v>6</c:v>
                </c:pt>
                <c:pt idx="3">
                  <c:v>1</c:v>
                </c:pt>
              </c:numCache>
            </c:numRef>
          </c:val>
          <c:extLst>
            <c:ext xmlns:c16="http://schemas.microsoft.com/office/drawing/2014/chart" uri="{C3380CC4-5D6E-409C-BE32-E72D297353CC}">
              <c16:uniqueId val="{00000000-EEEB-A341-84D5-A6DF6D69DA05}"/>
            </c:ext>
          </c:extLst>
        </c:ser>
        <c:dLbls>
          <c:showLegendKey val="0"/>
          <c:showVal val="1"/>
          <c:showCatName val="0"/>
          <c:showSerName val="0"/>
          <c:showPercent val="0"/>
          <c:showBubbleSize val="0"/>
        </c:dLbls>
        <c:gapWidth val="84"/>
        <c:gapDepth val="53"/>
        <c:shape val="box"/>
        <c:axId val="1447908000"/>
        <c:axId val="1506486544"/>
        <c:axId val="0"/>
      </c:bar3DChart>
      <c:catAx>
        <c:axId val="1447908000"/>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lumMod val="75000"/>
                  </a:schemeClr>
                </a:solidFill>
                <a:latin typeface="+mn-lt"/>
                <a:ea typeface="+mn-ea"/>
                <a:cs typeface="+mn-cs"/>
              </a:defRPr>
            </a:pPr>
            <a:endParaRPr lang="en-US"/>
          </a:p>
        </c:txPr>
        <c:crossAx val="1506486544"/>
        <c:crosses val="autoZero"/>
        <c:auto val="1"/>
        <c:lblAlgn val="ctr"/>
        <c:lblOffset val="100"/>
        <c:noMultiLvlLbl val="0"/>
      </c:catAx>
      <c:valAx>
        <c:axId val="1506486544"/>
        <c:scaling>
          <c:orientation val="minMax"/>
        </c:scaling>
        <c:delete val="1"/>
        <c:axPos val="l"/>
        <c:numFmt formatCode="General" sourceLinked="1"/>
        <c:majorTickMark val="out"/>
        <c:minorTickMark val="none"/>
        <c:tickLblPos val="nextTo"/>
        <c:crossAx val="144790800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dk1">
        <a:lumMod val="75000"/>
        <a:lumOff val="25000"/>
      </a:schemeClr>
    </a:solidFill>
    <a:ln w="6350" cap="flat" cmpd="sng" algn="ctr">
      <a:solidFill>
        <a:schemeClr val="dk1">
          <a:tint val="75000"/>
        </a:schemeClr>
      </a:solidFill>
      <a:round/>
    </a:ln>
    <a:effectLst/>
  </c:spPr>
  <c:txPr>
    <a:bodyPr/>
    <a:lstStyle/>
    <a:p>
      <a:pPr>
        <a:defRPr/>
      </a:pPr>
      <a:endParaRPr lang="en-US"/>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title>
      <c:overlay val="0"/>
      <c:spPr>
        <a:noFill/>
        <a:ln>
          <a:noFill/>
        </a:ln>
        <a:effectLst/>
      </c:spPr>
      <c:txPr>
        <a:bodyPr rot="0" spcFirstLastPara="1" vertOverflow="ellipsis" vert="horz" wrap="square" anchor="ctr" anchorCtr="1"/>
        <a:lstStyle/>
        <a:p>
          <a:pPr>
            <a:defRPr sz="2200" b="0" i="0" u="none" strike="noStrike" kern="1200" cap="all" baseline="0">
              <a:solidFill>
                <a:schemeClr val="lt1"/>
              </a:solidFill>
              <a:latin typeface="+mn-lt"/>
              <a:ea typeface="+mn-ea"/>
              <a:cs typeface="+mn-cs"/>
            </a:defRPr>
          </a:pPr>
          <a:endParaRPr lang="en-US"/>
        </a:p>
      </c:txPr>
    </c:title>
    <c:autoTitleDeleted val="0"/>
    <c:view3D>
      <c:rotX val="15"/>
      <c:rotY val="20"/>
      <c:depthPercent val="100"/>
      <c:rAngAx val="1"/>
    </c:view3D>
    <c:floor>
      <c:thickness val="0"/>
      <c:spPr>
        <a:solidFill>
          <a:schemeClr val="bg2">
            <a:lumMod val="75000"/>
            <a:alpha val="27000"/>
          </a:schemeClr>
        </a:solid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Sheet1!$B$1</c:f>
              <c:strCache>
                <c:ptCount val="1"/>
                <c:pt idx="0">
                  <c:v>Number of practitioners</c:v>
                </c:pt>
              </c:strCache>
            </c:strRef>
          </c:tx>
          <c:spPr>
            <a:solidFill>
              <a:schemeClr val="accent1">
                <a:alpha val="88000"/>
              </a:schemeClr>
            </a:solidFill>
            <a:ln>
              <a:solidFill>
                <a:schemeClr val="accent1">
                  <a:lumMod val="50000"/>
                </a:schemeClr>
              </a:solidFill>
            </a:ln>
            <a:effectLst/>
            <a:scene3d>
              <a:camera prst="orthographicFront"/>
              <a:lightRig rig="threePt" dir="t"/>
            </a:scene3d>
            <a:sp3d prstMaterial="flat">
              <a:contourClr>
                <a:schemeClr val="accent1">
                  <a:lumMod val="50000"/>
                </a:schemeClr>
              </a:contourClr>
            </a:sp3d>
          </c:spPr>
          <c:invertIfNegative val="0"/>
          <c:dLbls>
            <c:spPr>
              <a:solidFill>
                <a:schemeClr val="accent1">
                  <a:alpha val="30000"/>
                </a:schemeClr>
              </a:solidFill>
              <a:ln>
                <a:solidFill>
                  <a:schemeClr val="lt1">
                    <a:alpha val="50000"/>
                  </a:schemeClr>
                </a:solidFill>
                <a:round/>
              </a:ln>
              <a:effectLst>
                <a:outerShdw blurRad="63500" dist="889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50000"/>
                        </a:schemeClr>
                      </a:solidFill>
                      <a:round/>
                    </a:ln>
                    <a:effectLst/>
                  </c:spPr>
                </c15:leaderLines>
              </c:ext>
            </c:extLst>
          </c:dLbls>
          <c:cat>
            <c:strRef>
              <c:f>Sheet1!$A$2:$A$4</c:f>
              <c:strCache>
                <c:ptCount val="3"/>
                <c:pt idx="0">
                  <c:v>Improved facilitation skills</c:v>
                </c:pt>
                <c:pt idx="1">
                  <c:v>Importance of preparation time</c:v>
                </c:pt>
                <c:pt idx="2">
                  <c:v>Acceptance that as a practitioner I can't change lots of things for families</c:v>
                </c:pt>
              </c:strCache>
            </c:strRef>
          </c:cat>
          <c:val>
            <c:numRef>
              <c:f>Sheet1!$B$2:$B$4</c:f>
              <c:numCache>
                <c:formatCode>General</c:formatCode>
                <c:ptCount val="3"/>
                <c:pt idx="0">
                  <c:v>7</c:v>
                </c:pt>
                <c:pt idx="1">
                  <c:v>1</c:v>
                </c:pt>
                <c:pt idx="2">
                  <c:v>2</c:v>
                </c:pt>
              </c:numCache>
            </c:numRef>
          </c:val>
          <c:extLst>
            <c:ext xmlns:c16="http://schemas.microsoft.com/office/drawing/2014/chart" uri="{C3380CC4-5D6E-409C-BE32-E72D297353CC}">
              <c16:uniqueId val="{00000000-5DB2-B14E-AC29-C06EE7FC3D83}"/>
            </c:ext>
          </c:extLst>
        </c:ser>
        <c:dLbls>
          <c:showLegendKey val="0"/>
          <c:showVal val="1"/>
          <c:showCatName val="0"/>
          <c:showSerName val="0"/>
          <c:showPercent val="0"/>
          <c:showBubbleSize val="0"/>
        </c:dLbls>
        <c:gapWidth val="84"/>
        <c:gapDepth val="53"/>
        <c:shape val="box"/>
        <c:axId val="1504795824"/>
        <c:axId val="1507061888"/>
        <c:axId val="0"/>
      </c:bar3DChart>
      <c:catAx>
        <c:axId val="1504795824"/>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lumMod val="75000"/>
                  </a:schemeClr>
                </a:solidFill>
                <a:latin typeface="+mn-lt"/>
                <a:ea typeface="+mn-ea"/>
                <a:cs typeface="+mn-cs"/>
              </a:defRPr>
            </a:pPr>
            <a:endParaRPr lang="en-US"/>
          </a:p>
        </c:txPr>
        <c:crossAx val="1507061888"/>
        <c:crosses val="autoZero"/>
        <c:auto val="1"/>
        <c:lblAlgn val="ctr"/>
        <c:lblOffset val="100"/>
        <c:noMultiLvlLbl val="0"/>
      </c:catAx>
      <c:valAx>
        <c:axId val="1507061888"/>
        <c:scaling>
          <c:orientation val="minMax"/>
        </c:scaling>
        <c:delete val="1"/>
        <c:axPos val="l"/>
        <c:numFmt formatCode="General" sourceLinked="1"/>
        <c:majorTickMark val="out"/>
        <c:minorTickMark val="none"/>
        <c:tickLblPos val="nextTo"/>
        <c:crossAx val="150479582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dk1">
        <a:lumMod val="75000"/>
        <a:lumOff val="25000"/>
      </a:schemeClr>
    </a:solidFill>
    <a:ln w="6350" cap="flat" cmpd="sng" algn="ctr">
      <a:solidFill>
        <a:schemeClr val="dk1">
          <a:tint val="75000"/>
        </a:schemeClr>
      </a:solid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cap="all" spc="50" baseline="0">
                <a:solidFill>
                  <a:schemeClr val="tx1">
                    <a:lumMod val="65000"/>
                    <a:lumOff val="35000"/>
                  </a:schemeClr>
                </a:solidFill>
                <a:latin typeface="+mn-lt"/>
                <a:ea typeface="+mn-ea"/>
                <a:cs typeface="+mn-cs"/>
              </a:defRPr>
            </a:pPr>
            <a:r>
              <a:rPr lang="en-US" dirty="0"/>
              <a:t>Family</a:t>
            </a:r>
            <a:r>
              <a:rPr lang="en-US" baseline="0" dirty="0"/>
              <a:t> Adjustment *</a:t>
            </a:r>
            <a:endParaRPr lang="en-US" dirty="0"/>
          </a:p>
        </c:rich>
      </c:tx>
      <c:overlay val="0"/>
      <c:spPr>
        <a:noFill/>
        <a:ln>
          <a:noFill/>
        </a:ln>
        <a:effectLst/>
      </c:spPr>
      <c:txPr>
        <a:bodyPr rot="0" spcFirstLastPara="1" vertOverflow="ellipsis" vert="horz" wrap="square" anchor="ctr" anchorCtr="1"/>
        <a:lstStyle/>
        <a:p>
          <a:pPr>
            <a:defRPr sz="1800" b="1" i="0" u="none" strike="noStrike" kern="1200" cap="all" spc="5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Sheet5!$B$20:$E$20</c:f>
              <c:strCache>
                <c:ptCount val="4"/>
                <c:pt idx="0">
                  <c:v>PAFAS Family Adjustmentc</c:v>
                </c:pt>
              </c:strCache>
            </c:strRef>
          </c:tx>
          <c:spPr>
            <a:gradFill flip="none" rotWithShape="1">
              <a:gsLst>
                <a:gs pos="0">
                  <a:schemeClr val="accent1"/>
                </a:gs>
                <a:gs pos="75000">
                  <a:schemeClr val="accent1">
                    <a:lumMod val="60000"/>
                    <a:lumOff val="40000"/>
                  </a:schemeClr>
                </a:gs>
                <a:gs pos="51000">
                  <a:schemeClr val="accent1">
                    <a:alpha val="75000"/>
                  </a:schemeClr>
                </a:gs>
                <a:gs pos="100000">
                  <a:schemeClr val="accent1">
                    <a:lumMod val="20000"/>
                    <a:lumOff val="80000"/>
                    <a:alpha val="15000"/>
                  </a:schemeClr>
                </a:gs>
              </a:gsLst>
              <a:lin ang="5400000" scaled="0"/>
            </a:gradFill>
            <a:ln>
              <a:noFill/>
            </a:ln>
            <a:effectLst/>
          </c:spPr>
          <c:invertIfNegative val="0"/>
          <c:cat>
            <c:strRef>
              <c:f>Sheet5!$F$19:$H$19</c:f>
              <c:strCache>
                <c:ptCount val="3"/>
                <c:pt idx="0">
                  <c:v>Pre</c:v>
                </c:pt>
                <c:pt idx="1">
                  <c:v>Post</c:v>
                </c:pt>
                <c:pt idx="2">
                  <c:v>Follow-up</c:v>
                </c:pt>
              </c:strCache>
            </c:strRef>
          </c:cat>
          <c:val>
            <c:numRef>
              <c:f>Sheet5!$F$20:$H$20</c:f>
              <c:numCache>
                <c:formatCode>0.00</c:formatCode>
                <c:ptCount val="3"/>
                <c:pt idx="0">
                  <c:v>11.38</c:v>
                </c:pt>
                <c:pt idx="1">
                  <c:v>11.36</c:v>
                </c:pt>
                <c:pt idx="2">
                  <c:v>9.9700000000000006</c:v>
                </c:pt>
              </c:numCache>
            </c:numRef>
          </c:val>
          <c:extLst>
            <c:ext xmlns:c16="http://schemas.microsoft.com/office/drawing/2014/chart" uri="{C3380CC4-5D6E-409C-BE32-E72D297353CC}">
              <c16:uniqueId val="{00000000-1F3F-4F1C-8403-8432E14FE345}"/>
            </c:ext>
          </c:extLst>
        </c:ser>
        <c:dLbls>
          <c:showLegendKey val="0"/>
          <c:showVal val="0"/>
          <c:showCatName val="0"/>
          <c:showSerName val="0"/>
          <c:showPercent val="0"/>
          <c:showBubbleSize val="0"/>
        </c:dLbls>
        <c:gapWidth val="50"/>
        <c:overlap val="-70"/>
        <c:axId val="1774908751"/>
        <c:axId val="1407451887"/>
      </c:barChart>
      <c:catAx>
        <c:axId val="177490875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07451887"/>
        <c:crosses val="autoZero"/>
        <c:auto val="1"/>
        <c:lblAlgn val="ctr"/>
        <c:lblOffset val="100"/>
        <c:noMultiLvlLbl val="0"/>
      </c:catAx>
      <c:valAx>
        <c:axId val="1407451887"/>
        <c:scaling>
          <c:orientation val="minMax"/>
        </c:scaling>
        <c:delete val="0"/>
        <c:axPos val="l"/>
        <c:majorGridlines>
          <c:spPr>
            <a:ln w="9525" cap="flat" cmpd="sng" algn="ctr">
              <a:gradFill>
                <a:gsLst>
                  <a:gs pos="100000">
                    <a:schemeClr val="tx1">
                      <a:lumMod val="5000"/>
                      <a:lumOff val="95000"/>
                    </a:schemeClr>
                  </a:gs>
                  <a:gs pos="0">
                    <a:schemeClr val="tx1">
                      <a:lumMod val="25000"/>
                      <a:lumOff val="75000"/>
                    </a:schemeClr>
                  </a:gs>
                </a:gsLst>
                <a:lin ang="5400000" scaled="0"/>
              </a:gra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7490875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cap="all" spc="50" baseline="0">
                <a:solidFill>
                  <a:schemeClr val="tx1">
                    <a:lumMod val="65000"/>
                    <a:lumOff val="35000"/>
                  </a:schemeClr>
                </a:solidFill>
                <a:latin typeface="+mn-lt"/>
                <a:ea typeface="+mn-ea"/>
                <a:cs typeface="+mn-cs"/>
              </a:defRPr>
            </a:pPr>
            <a:r>
              <a:rPr lang="en-US" dirty="0"/>
              <a:t>Problem </a:t>
            </a:r>
            <a:r>
              <a:rPr lang="en-US" dirty="0" err="1"/>
              <a:t>Behaviours</a:t>
            </a:r>
            <a:r>
              <a:rPr lang="en-US" dirty="0"/>
              <a:t> *</a:t>
            </a:r>
          </a:p>
        </c:rich>
      </c:tx>
      <c:layout>
        <c:manualLayout>
          <c:xMode val="edge"/>
          <c:yMode val="edge"/>
          <c:x val="0.24079155730533683"/>
          <c:y val="4.6296296296296294E-2"/>
        </c:manualLayout>
      </c:layout>
      <c:overlay val="0"/>
      <c:spPr>
        <a:noFill/>
        <a:ln>
          <a:noFill/>
        </a:ln>
        <a:effectLst/>
      </c:spPr>
      <c:txPr>
        <a:bodyPr rot="0" spcFirstLastPara="1" vertOverflow="ellipsis" vert="horz" wrap="square" anchor="ctr" anchorCtr="1"/>
        <a:lstStyle/>
        <a:p>
          <a:pPr>
            <a:defRPr sz="1800" b="1" i="0" u="none" strike="noStrike" kern="1200" cap="all" spc="5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Sheet4!$B$4:$E$4</c:f>
              <c:strCache>
                <c:ptCount val="4"/>
                <c:pt idx="0">
                  <c:v>CAPES-DD Problem Behavioursab</c:v>
                </c:pt>
              </c:strCache>
            </c:strRef>
          </c:tx>
          <c:spPr>
            <a:gradFill flip="none" rotWithShape="1">
              <a:gsLst>
                <a:gs pos="0">
                  <a:schemeClr val="accent1"/>
                </a:gs>
                <a:gs pos="75000">
                  <a:schemeClr val="accent1">
                    <a:lumMod val="60000"/>
                    <a:lumOff val="40000"/>
                  </a:schemeClr>
                </a:gs>
                <a:gs pos="51000">
                  <a:schemeClr val="accent1">
                    <a:alpha val="75000"/>
                  </a:schemeClr>
                </a:gs>
                <a:gs pos="100000">
                  <a:schemeClr val="accent1">
                    <a:lumMod val="20000"/>
                    <a:lumOff val="80000"/>
                    <a:alpha val="15000"/>
                  </a:schemeClr>
                </a:gs>
              </a:gsLst>
              <a:lin ang="5400000" scaled="0"/>
            </a:gradFill>
            <a:ln>
              <a:noFill/>
            </a:ln>
            <a:effectLst/>
          </c:spPr>
          <c:invertIfNegative val="0"/>
          <c:cat>
            <c:strRef>
              <c:f>Sheet4!$F$3:$H$3</c:f>
              <c:strCache>
                <c:ptCount val="3"/>
                <c:pt idx="0">
                  <c:v>Pre </c:v>
                </c:pt>
                <c:pt idx="1">
                  <c:v>Post </c:v>
                </c:pt>
                <c:pt idx="2">
                  <c:v>Follow-up</c:v>
                </c:pt>
              </c:strCache>
            </c:strRef>
          </c:cat>
          <c:val>
            <c:numRef>
              <c:f>Sheet4!$F$4:$H$4</c:f>
              <c:numCache>
                <c:formatCode>0.00</c:formatCode>
                <c:ptCount val="3"/>
                <c:pt idx="0">
                  <c:v>12.28</c:v>
                </c:pt>
                <c:pt idx="1">
                  <c:v>10.48</c:v>
                </c:pt>
                <c:pt idx="2">
                  <c:v>9.82</c:v>
                </c:pt>
              </c:numCache>
            </c:numRef>
          </c:val>
          <c:extLst>
            <c:ext xmlns:c16="http://schemas.microsoft.com/office/drawing/2014/chart" uri="{C3380CC4-5D6E-409C-BE32-E72D297353CC}">
              <c16:uniqueId val="{00000000-C342-4F6B-A9D4-D0D2C23D59AE}"/>
            </c:ext>
          </c:extLst>
        </c:ser>
        <c:dLbls>
          <c:showLegendKey val="0"/>
          <c:showVal val="0"/>
          <c:showCatName val="0"/>
          <c:showSerName val="0"/>
          <c:showPercent val="0"/>
          <c:showBubbleSize val="0"/>
        </c:dLbls>
        <c:gapWidth val="50"/>
        <c:overlap val="-70"/>
        <c:axId val="1774915951"/>
        <c:axId val="1661363167"/>
      </c:barChart>
      <c:catAx>
        <c:axId val="177491595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661363167"/>
        <c:crosses val="autoZero"/>
        <c:auto val="1"/>
        <c:lblAlgn val="ctr"/>
        <c:lblOffset val="100"/>
        <c:noMultiLvlLbl val="0"/>
      </c:catAx>
      <c:valAx>
        <c:axId val="1661363167"/>
        <c:scaling>
          <c:orientation val="minMax"/>
          <c:min val="9"/>
        </c:scaling>
        <c:delete val="0"/>
        <c:axPos val="l"/>
        <c:majorGridlines>
          <c:spPr>
            <a:ln w="9525" cap="flat" cmpd="sng" algn="ctr">
              <a:gradFill>
                <a:gsLst>
                  <a:gs pos="100000">
                    <a:schemeClr val="tx1">
                      <a:lumMod val="5000"/>
                      <a:lumOff val="95000"/>
                    </a:schemeClr>
                  </a:gs>
                  <a:gs pos="0">
                    <a:schemeClr val="tx1">
                      <a:lumMod val="25000"/>
                      <a:lumOff val="75000"/>
                    </a:schemeClr>
                  </a:gs>
                </a:gsLst>
                <a:lin ang="5400000" scaled="0"/>
              </a:gra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7491595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cap="all" spc="50" baseline="0">
                <a:solidFill>
                  <a:schemeClr val="tx1">
                    <a:lumMod val="65000"/>
                    <a:lumOff val="35000"/>
                  </a:schemeClr>
                </a:solidFill>
                <a:latin typeface="+mn-lt"/>
                <a:ea typeface="+mn-ea"/>
                <a:cs typeface="+mn-cs"/>
              </a:defRPr>
            </a:pPr>
            <a:r>
              <a:rPr lang="en-IE" dirty="0"/>
              <a:t>Parental Satisfaction * </a:t>
            </a:r>
          </a:p>
        </c:rich>
      </c:tx>
      <c:overlay val="0"/>
      <c:spPr>
        <a:noFill/>
        <a:ln>
          <a:noFill/>
        </a:ln>
        <a:effectLst/>
      </c:spPr>
      <c:txPr>
        <a:bodyPr rot="0" spcFirstLastPara="1" vertOverflow="ellipsis" vert="horz" wrap="square" anchor="ctr" anchorCtr="1"/>
        <a:lstStyle/>
        <a:p>
          <a:pPr>
            <a:defRPr sz="1800" b="1" i="0" u="none" strike="noStrike" kern="1200" cap="all" spc="5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Sheet6!$B$7:$E$7</c:f>
              <c:strCache>
                <c:ptCount val="4"/>
                <c:pt idx="0">
                  <c:v>KPSSa</c:v>
                </c:pt>
              </c:strCache>
            </c:strRef>
          </c:tx>
          <c:spPr>
            <a:gradFill flip="none" rotWithShape="1">
              <a:gsLst>
                <a:gs pos="0">
                  <a:schemeClr val="accent1"/>
                </a:gs>
                <a:gs pos="75000">
                  <a:schemeClr val="accent1">
                    <a:lumMod val="60000"/>
                    <a:lumOff val="40000"/>
                  </a:schemeClr>
                </a:gs>
                <a:gs pos="51000">
                  <a:schemeClr val="accent1">
                    <a:alpha val="75000"/>
                  </a:schemeClr>
                </a:gs>
                <a:gs pos="100000">
                  <a:schemeClr val="accent1">
                    <a:lumMod val="20000"/>
                    <a:lumOff val="80000"/>
                    <a:alpha val="15000"/>
                  </a:schemeClr>
                </a:gs>
              </a:gsLst>
              <a:lin ang="5400000" scaled="0"/>
            </a:gradFill>
            <a:ln>
              <a:noFill/>
            </a:ln>
            <a:effectLst/>
          </c:spPr>
          <c:invertIfNegative val="0"/>
          <c:cat>
            <c:strRef>
              <c:f>Sheet6!$F$6:$H$6</c:f>
              <c:strCache>
                <c:ptCount val="3"/>
                <c:pt idx="0">
                  <c:v>Pre</c:v>
                </c:pt>
                <c:pt idx="1">
                  <c:v>Post</c:v>
                </c:pt>
                <c:pt idx="2">
                  <c:v>Follow-up</c:v>
                </c:pt>
              </c:strCache>
            </c:strRef>
          </c:cat>
          <c:val>
            <c:numRef>
              <c:f>Sheet6!$F$7:$H$7</c:f>
              <c:numCache>
                <c:formatCode>0.00</c:formatCode>
                <c:ptCount val="3"/>
                <c:pt idx="0">
                  <c:v>14.51</c:v>
                </c:pt>
                <c:pt idx="1">
                  <c:v>15.66</c:v>
                </c:pt>
                <c:pt idx="2">
                  <c:v>15.47</c:v>
                </c:pt>
              </c:numCache>
            </c:numRef>
          </c:val>
          <c:extLst>
            <c:ext xmlns:c16="http://schemas.microsoft.com/office/drawing/2014/chart" uri="{C3380CC4-5D6E-409C-BE32-E72D297353CC}">
              <c16:uniqueId val="{00000000-9C2D-4824-86B3-8EC05D1F706C}"/>
            </c:ext>
          </c:extLst>
        </c:ser>
        <c:dLbls>
          <c:showLegendKey val="0"/>
          <c:showVal val="0"/>
          <c:showCatName val="0"/>
          <c:showSerName val="0"/>
          <c:showPercent val="0"/>
          <c:showBubbleSize val="0"/>
        </c:dLbls>
        <c:gapWidth val="50"/>
        <c:overlap val="-70"/>
        <c:axId val="1662726575"/>
        <c:axId val="1661361087"/>
      </c:barChart>
      <c:catAx>
        <c:axId val="166272657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661361087"/>
        <c:crosses val="autoZero"/>
        <c:auto val="1"/>
        <c:lblAlgn val="ctr"/>
        <c:lblOffset val="100"/>
        <c:noMultiLvlLbl val="0"/>
      </c:catAx>
      <c:valAx>
        <c:axId val="1661361087"/>
        <c:scaling>
          <c:orientation val="minMax"/>
          <c:min val="13.5"/>
        </c:scaling>
        <c:delete val="0"/>
        <c:axPos val="l"/>
        <c:majorGridlines>
          <c:spPr>
            <a:ln w="9525" cap="flat" cmpd="sng" algn="ctr">
              <a:gradFill>
                <a:gsLst>
                  <a:gs pos="100000">
                    <a:schemeClr val="tx1">
                      <a:lumMod val="5000"/>
                      <a:lumOff val="95000"/>
                    </a:schemeClr>
                  </a:gs>
                  <a:gs pos="0">
                    <a:schemeClr val="tx1">
                      <a:lumMod val="25000"/>
                      <a:lumOff val="75000"/>
                    </a:schemeClr>
                  </a:gs>
                </a:gsLst>
                <a:lin ang="5400000" scaled="0"/>
              </a:gra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66272657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cap="all" spc="50" baseline="0">
                <a:solidFill>
                  <a:schemeClr val="tx1">
                    <a:lumMod val="65000"/>
                    <a:lumOff val="35000"/>
                  </a:schemeClr>
                </a:solidFill>
                <a:latin typeface="+mn-lt"/>
                <a:ea typeface="+mn-ea"/>
                <a:cs typeface="+mn-cs"/>
              </a:defRPr>
            </a:pPr>
            <a:r>
              <a:rPr lang="en-US" dirty="0"/>
              <a:t>Parent Goals *</a:t>
            </a:r>
          </a:p>
        </c:rich>
      </c:tx>
      <c:overlay val="0"/>
      <c:spPr>
        <a:noFill/>
        <a:ln>
          <a:noFill/>
        </a:ln>
        <a:effectLst/>
      </c:spPr>
      <c:txPr>
        <a:bodyPr rot="0" spcFirstLastPara="1" vertOverflow="ellipsis" vert="horz" wrap="square" anchor="ctr" anchorCtr="1"/>
        <a:lstStyle/>
        <a:p>
          <a:pPr>
            <a:defRPr sz="1800" b="1" i="0" u="none" strike="noStrike" kern="1200" cap="all" spc="5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Sheet6!$B$11:$E$11</c:f>
              <c:strCache>
                <c:ptCount val="4"/>
                <c:pt idx="0">
                  <c:v>Parent Goalsabc</c:v>
                </c:pt>
              </c:strCache>
            </c:strRef>
          </c:tx>
          <c:spPr>
            <a:gradFill flip="none" rotWithShape="1">
              <a:gsLst>
                <a:gs pos="0">
                  <a:schemeClr val="accent1"/>
                </a:gs>
                <a:gs pos="75000">
                  <a:schemeClr val="accent1">
                    <a:lumMod val="60000"/>
                    <a:lumOff val="40000"/>
                  </a:schemeClr>
                </a:gs>
                <a:gs pos="51000">
                  <a:schemeClr val="accent1">
                    <a:alpha val="75000"/>
                  </a:schemeClr>
                </a:gs>
                <a:gs pos="100000">
                  <a:schemeClr val="accent1">
                    <a:lumMod val="20000"/>
                    <a:lumOff val="80000"/>
                    <a:alpha val="15000"/>
                  </a:schemeClr>
                </a:gs>
              </a:gsLst>
              <a:lin ang="5400000" scaled="0"/>
            </a:gradFill>
            <a:ln>
              <a:noFill/>
            </a:ln>
            <a:effectLst/>
          </c:spPr>
          <c:invertIfNegative val="0"/>
          <c:cat>
            <c:strRef>
              <c:f>Sheet6!$F$10:$H$10</c:f>
              <c:strCache>
                <c:ptCount val="3"/>
                <c:pt idx="0">
                  <c:v>Pre</c:v>
                </c:pt>
                <c:pt idx="1">
                  <c:v>Post</c:v>
                </c:pt>
                <c:pt idx="2">
                  <c:v>Follow-up</c:v>
                </c:pt>
              </c:strCache>
            </c:strRef>
          </c:cat>
          <c:val>
            <c:numRef>
              <c:f>Sheet6!$F$11:$H$11</c:f>
              <c:numCache>
                <c:formatCode>0.00</c:formatCode>
                <c:ptCount val="3"/>
                <c:pt idx="0">
                  <c:v>2.76</c:v>
                </c:pt>
                <c:pt idx="1">
                  <c:v>5.8</c:v>
                </c:pt>
                <c:pt idx="2">
                  <c:v>6.46</c:v>
                </c:pt>
              </c:numCache>
            </c:numRef>
          </c:val>
          <c:extLst>
            <c:ext xmlns:c16="http://schemas.microsoft.com/office/drawing/2014/chart" uri="{C3380CC4-5D6E-409C-BE32-E72D297353CC}">
              <c16:uniqueId val="{00000000-3933-452E-BD13-5181EC8D9737}"/>
            </c:ext>
          </c:extLst>
        </c:ser>
        <c:dLbls>
          <c:showLegendKey val="0"/>
          <c:showVal val="0"/>
          <c:showCatName val="0"/>
          <c:showSerName val="0"/>
          <c:showPercent val="0"/>
          <c:showBubbleSize val="0"/>
        </c:dLbls>
        <c:gapWidth val="50"/>
        <c:overlap val="-70"/>
        <c:axId val="1603767471"/>
        <c:axId val="1534392495"/>
      </c:barChart>
      <c:catAx>
        <c:axId val="16037674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34392495"/>
        <c:crosses val="autoZero"/>
        <c:auto val="1"/>
        <c:lblAlgn val="ctr"/>
        <c:lblOffset val="100"/>
        <c:noMultiLvlLbl val="0"/>
      </c:catAx>
      <c:valAx>
        <c:axId val="1534392495"/>
        <c:scaling>
          <c:orientation val="minMax"/>
          <c:min val="2"/>
        </c:scaling>
        <c:delete val="0"/>
        <c:axPos val="l"/>
        <c:majorGridlines>
          <c:spPr>
            <a:ln w="9525" cap="flat" cmpd="sng" algn="ctr">
              <a:gradFill>
                <a:gsLst>
                  <a:gs pos="100000">
                    <a:schemeClr val="tx1">
                      <a:lumMod val="5000"/>
                      <a:lumOff val="95000"/>
                    </a:schemeClr>
                  </a:gs>
                  <a:gs pos="0">
                    <a:schemeClr val="tx1">
                      <a:lumMod val="25000"/>
                      <a:lumOff val="75000"/>
                    </a:schemeClr>
                  </a:gs>
                </a:gsLst>
                <a:lin ang="5400000" scaled="0"/>
              </a:gra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603767471"/>
        <c:crosses val="autoZero"/>
        <c:crossBetween val="between"/>
        <c:majorUnit val="0.5"/>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cap="all" spc="50" baseline="0">
                <a:solidFill>
                  <a:schemeClr val="tx1">
                    <a:lumMod val="65000"/>
                    <a:lumOff val="35000"/>
                  </a:schemeClr>
                </a:solidFill>
                <a:latin typeface="+mn-lt"/>
                <a:ea typeface="+mn-ea"/>
                <a:cs typeface="+mn-cs"/>
              </a:defRPr>
            </a:pPr>
            <a:r>
              <a:rPr lang="en-US" dirty="0"/>
              <a:t>Child Goals *</a:t>
            </a:r>
          </a:p>
        </c:rich>
      </c:tx>
      <c:overlay val="0"/>
      <c:spPr>
        <a:noFill/>
        <a:ln>
          <a:noFill/>
        </a:ln>
        <a:effectLst/>
      </c:spPr>
      <c:txPr>
        <a:bodyPr rot="0" spcFirstLastPara="1" vertOverflow="ellipsis" vert="horz" wrap="square" anchor="ctr" anchorCtr="1"/>
        <a:lstStyle/>
        <a:p>
          <a:pPr>
            <a:defRPr sz="1800" b="1" i="0" u="none" strike="noStrike" kern="1200" cap="all" spc="5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Sheet6!$B$13:$E$13</c:f>
              <c:strCache>
                <c:ptCount val="4"/>
                <c:pt idx="0">
                  <c:v>Child Goalsabc</c:v>
                </c:pt>
              </c:strCache>
            </c:strRef>
          </c:tx>
          <c:spPr>
            <a:gradFill flip="none" rotWithShape="1">
              <a:gsLst>
                <a:gs pos="0">
                  <a:schemeClr val="accent1"/>
                </a:gs>
                <a:gs pos="75000">
                  <a:schemeClr val="accent1">
                    <a:lumMod val="60000"/>
                    <a:lumOff val="40000"/>
                  </a:schemeClr>
                </a:gs>
                <a:gs pos="51000">
                  <a:schemeClr val="accent1">
                    <a:alpha val="75000"/>
                  </a:schemeClr>
                </a:gs>
                <a:gs pos="100000">
                  <a:schemeClr val="accent1">
                    <a:lumMod val="20000"/>
                    <a:lumOff val="80000"/>
                    <a:alpha val="15000"/>
                  </a:schemeClr>
                </a:gs>
              </a:gsLst>
              <a:lin ang="5400000" scaled="0"/>
            </a:gradFill>
            <a:ln>
              <a:noFill/>
            </a:ln>
            <a:effectLst/>
          </c:spPr>
          <c:invertIfNegative val="0"/>
          <c:cat>
            <c:strRef>
              <c:f>Sheet6!$F$12:$H$12</c:f>
              <c:strCache>
                <c:ptCount val="3"/>
                <c:pt idx="0">
                  <c:v>Pre</c:v>
                </c:pt>
                <c:pt idx="1">
                  <c:v>Post</c:v>
                </c:pt>
                <c:pt idx="2">
                  <c:v>Follow-up</c:v>
                </c:pt>
              </c:strCache>
            </c:strRef>
          </c:cat>
          <c:val>
            <c:numRef>
              <c:f>Sheet6!$F$13:$H$13</c:f>
              <c:numCache>
                <c:formatCode>0.00</c:formatCode>
                <c:ptCount val="3"/>
                <c:pt idx="0">
                  <c:v>2.48</c:v>
                </c:pt>
                <c:pt idx="1">
                  <c:v>5.57</c:v>
                </c:pt>
                <c:pt idx="2">
                  <c:v>6.13</c:v>
                </c:pt>
              </c:numCache>
            </c:numRef>
          </c:val>
          <c:extLst>
            <c:ext xmlns:c16="http://schemas.microsoft.com/office/drawing/2014/chart" uri="{C3380CC4-5D6E-409C-BE32-E72D297353CC}">
              <c16:uniqueId val="{00000000-B08E-4ED0-84EC-520738C82033}"/>
            </c:ext>
          </c:extLst>
        </c:ser>
        <c:dLbls>
          <c:showLegendKey val="0"/>
          <c:showVal val="0"/>
          <c:showCatName val="0"/>
          <c:showSerName val="0"/>
          <c:showPercent val="0"/>
          <c:showBubbleSize val="0"/>
        </c:dLbls>
        <c:gapWidth val="50"/>
        <c:overlap val="-70"/>
        <c:axId val="1672318735"/>
        <c:axId val="1499175311"/>
      </c:barChart>
      <c:catAx>
        <c:axId val="167231873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99175311"/>
        <c:crosses val="autoZero"/>
        <c:auto val="1"/>
        <c:lblAlgn val="ctr"/>
        <c:lblOffset val="100"/>
        <c:noMultiLvlLbl val="0"/>
      </c:catAx>
      <c:valAx>
        <c:axId val="1499175311"/>
        <c:scaling>
          <c:orientation val="minMax"/>
          <c:max val="7"/>
          <c:min val="2"/>
        </c:scaling>
        <c:delete val="0"/>
        <c:axPos val="l"/>
        <c:majorGridlines>
          <c:spPr>
            <a:ln w="9525" cap="flat" cmpd="sng" algn="ctr">
              <a:gradFill>
                <a:gsLst>
                  <a:gs pos="100000">
                    <a:schemeClr val="tx1">
                      <a:lumMod val="5000"/>
                      <a:lumOff val="95000"/>
                    </a:schemeClr>
                  </a:gs>
                  <a:gs pos="0">
                    <a:schemeClr val="tx1">
                      <a:lumMod val="25000"/>
                      <a:lumOff val="75000"/>
                    </a:schemeClr>
                  </a:gs>
                </a:gsLst>
                <a:lin ang="5400000" scaled="0"/>
              </a:gra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67231873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cap="all" spc="50" baseline="0">
                <a:solidFill>
                  <a:schemeClr val="tx1">
                    <a:lumMod val="65000"/>
                    <a:lumOff val="35000"/>
                  </a:schemeClr>
                </a:solidFill>
                <a:latin typeface="+mn-lt"/>
                <a:ea typeface="+mn-ea"/>
                <a:cs typeface="+mn-cs"/>
              </a:defRPr>
            </a:pPr>
            <a:r>
              <a:rPr lang="en-US"/>
              <a:t>Prosocial Behaviour</a:t>
            </a:r>
          </a:p>
        </c:rich>
      </c:tx>
      <c:overlay val="0"/>
      <c:spPr>
        <a:noFill/>
        <a:ln>
          <a:noFill/>
        </a:ln>
        <a:effectLst/>
      </c:spPr>
      <c:txPr>
        <a:bodyPr rot="0" spcFirstLastPara="1" vertOverflow="ellipsis" vert="horz" wrap="square" anchor="ctr" anchorCtr="1"/>
        <a:lstStyle/>
        <a:p>
          <a:pPr>
            <a:defRPr sz="1800" b="1" i="0" u="none" strike="noStrike" kern="1200" cap="all" spc="5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Sheet4!$B$6:$E$6</c:f>
              <c:strCache>
                <c:ptCount val="4"/>
                <c:pt idx="0">
                  <c:v>CAPES-DD Prosocial Behaviour</c:v>
                </c:pt>
              </c:strCache>
            </c:strRef>
          </c:tx>
          <c:spPr>
            <a:gradFill flip="none" rotWithShape="1">
              <a:gsLst>
                <a:gs pos="0">
                  <a:schemeClr val="accent1"/>
                </a:gs>
                <a:gs pos="75000">
                  <a:schemeClr val="accent1">
                    <a:lumMod val="60000"/>
                    <a:lumOff val="40000"/>
                  </a:schemeClr>
                </a:gs>
                <a:gs pos="51000">
                  <a:schemeClr val="accent1">
                    <a:alpha val="75000"/>
                  </a:schemeClr>
                </a:gs>
                <a:gs pos="100000">
                  <a:schemeClr val="accent1">
                    <a:lumMod val="20000"/>
                    <a:lumOff val="80000"/>
                    <a:alpha val="15000"/>
                  </a:schemeClr>
                </a:gs>
              </a:gsLst>
              <a:lin ang="5400000" scaled="0"/>
            </a:gradFill>
            <a:ln>
              <a:noFill/>
            </a:ln>
            <a:effectLst/>
          </c:spPr>
          <c:invertIfNegative val="0"/>
          <c:cat>
            <c:strRef>
              <c:f>Sheet4!$F$5:$H$5</c:f>
              <c:strCache>
                <c:ptCount val="3"/>
                <c:pt idx="0">
                  <c:v>Pre </c:v>
                </c:pt>
                <c:pt idx="1">
                  <c:v>Post </c:v>
                </c:pt>
                <c:pt idx="2">
                  <c:v>Follow-up</c:v>
                </c:pt>
              </c:strCache>
            </c:strRef>
          </c:cat>
          <c:val>
            <c:numRef>
              <c:f>Sheet4!$F$6:$H$6</c:f>
              <c:numCache>
                <c:formatCode>0.00</c:formatCode>
                <c:ptCount val="3"/>
                <c:pt idx="0">
                  <c:v>12.49</c:v>
                </c:pt>
                <c:pt idx="1">
                  <c:v>13.56</c:v>
                </c:pt>
                <c:pt idx="2">
                  <c:v>13.52</c:v>
                </c:pt>
              </c:numCache>
            </c:numRef>
          </c:val>
          <c:extLst>
            <c:ext xmlns:c16="http://schemas.microsoft.com/office/drawing/2014/chart" uri="{C3380CC4-5D6E-409C-BE32-E72D297353CC}">
              <c16:uniqueId val="{00000000-A027-4F4B-811E-948F3C54C14F}"/>
            </c:ext>
          </c:extLst>
        </c:ser>
        <c:dLbls>
          <c:showLegendKey val="0"/>
          <c:showVal val="0"/>
          <c:showCatName val="0"/>
          <c:showSerName val="0"/>
          <c:showPercent val="0"/>
          <c:showBubbleSize val="0"/>
        </c:dLbls>
        <c:gapWidth val="50"/>
        <c:overlap val="-70"/>
        <c:axId val="1673981583"/>
        <c:axId val="1661365663"/>
      </c:barChart>
      <c:catAx>
        <c:axId val="167398158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661365663"/>
        <c:crosses val="autoZero"/>
        <c:auto val="1"/>
        <c:lblAlgn val="ctr"/>
        <c:lblOffset val="100"/>
        <c:noMultiLvlLbl val="0"/>
      </c:catAx>
      <c:valAx>
        <c:axId val="1661365663"/>
        <c:scaling>
          <c:orientation val="minMax"/>
          <c:min val="11"/>
        </c:scaling>
        <c:delete val="0"/>
        <c:axPos val="l"/>
        <c:majorGridlines>
          <c:spPr>
            <a:ln w="9525" cap="flat" cmpd="sng" algn="ctr">
              <a:gradFill>
                <a:gsLst>
                  <a:gs pos="100000">
                    <a:schemeClr val="tx1">
                      <a:lumMod val="5000"/>
                      <a:lumOff val="95000"/>
                    </a:schemeClr>
                  </a:gs>
                  <a:gs pos="0">
                    <a:schemeClr val="tx1">
                      <a:lumMod val="25000"/>
                      <a:lumOff val="75000"/>
                    </a:schemeClr>
                  </a:gs>
                </a:gsLst>
                <a:lin ang="5400000" scaled="0"/>
              </a:gra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673981583"/>
        <c:crosses val="autoZero"/>
        <c:crossBetween val="between"/>
        <c:majorUnit val="0.5"/>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cap="all" spc="50" baseline="0">
                <a:solidFill>
                  <a:schemeClr val="tx1">
                    <a:lumMod val="65000"/>
                    <a:lumOff val="35000"/>
                  </a:schemeClr>
                </a:solidFill>
                <a:latin typeface="+mn-lt"/>
                <a:ea typeface="+mn-ea"/>
                <a:cs typeface="+mn-cs"/>
              </a:defRPr>
            </a:pPr>
            <a:r>
              <a:rPr lang="en-US"/>
              <a:t>Emotional Problems</a:t>
            </a:r>
          </a:p>
        </c:rich>
      </c:tx>
      <c:overlay val="0"/>
      <c:spPr>
        <a:noFill/>
        <a:ln>
          <a:noFill/>
        </a:ln>
        <a:effectLst/>
      </c:spPr>
      <c:txPr>
        <a:bodyPr rot="0" spcFirstLastPara="1" vertOverflow="ellipsis" vert="horz" wrap="square" anchor="ctr" anchorCtr="1"/>
        <a:lstStyle/>
        <a:p>
          <a:pPr>
            <a:defRPr sz="1800" b="1" i="0" u="none" strike="noStrike" kern="1200" cap="all" spc="5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Sheet4!$B$8:$E$8</c:f>
              <c:strCache>
                <c:ptCount val="4"/>
                <c:pt idx="0">
                  <c:v>CAPES-DD Emotion Problems</c:v>
                </c:pt>
              </c:strCache>
            </c:strRef>
          </c:tx>
          <c:spPr>
            <a:gradFill flip="none" rotWithShape="1">
              <a:gsLst>
                <a:gs pos="0">
                  <a:schemeClr val="accent1"/>
                </a:gs>
                <a:gs pos="75000">
                  <a:schemeClr val="accent1">
                    <a:lumMod val="60000"/>
                    <a:lumOff val="40000"/>
                  </a:schemeClr>
                </a:gs>
                <a:gs pos="51000">
                  <a:schemeClr val="accent1">
                    <a:alpha val="75000"/>
                  </a:schemeClr>
                </a:gs>
                <a:gs pos="100000">
                  <a:schemeClr val="accent1">
                    <a:lumMod val="20000"/>
                    <a:lumOff val="80000"/>
                    <a:alpha val="15000"/>
                  </a:schemeClr>
                </a:gs>
              </a:gsLst>
              <a:lin ang="5400000" scaled="0"/>
            </a:gradFill>
            <a:ln>
              <a:noFill/>
            </a:ln>
            <a:effectLst/>
          </c:spPr>
          <c:invertIfNegative val="0"/>
          <c:cat>
            <c:strRef>
              <c:f>Sheet4!$F$7:$H$7</c:f>
              <c:strCache>
                <c:ptCount val="3"/>
                <c:pt idx="0">
                  <c:v>Pre </c:v>
                </c:pt>
                <c:pt idx="1">
                  <c:v>Post </c:v>
                </c:pt>
                <c:pt idx="2">
                  <c:v>Follow-up</c:v>
                </c:pt>
              </c:strCache>
            </c:strRef>
          </c:cat>
          <c:val>
            <c:numRef>
              <c:f>Sheet4!$F$8:$H$8</c:f>
              <c:numCache>
                <c:formatCode>0.00</c:formatCode>
                <c:ptCount val="3"/>
                <c:pt idx="0">
                  <c:v>2.4500000000000002</c:v>
                </c:pt>
                <c:pt idx="1">
                  <c:v>2.4500000000000002</c:v>
                </c:pt>
                <c:pt idx="2">
                  <c:v>2.25</c:v>
                </c:pt>
              </c:numCache>
            </c:numRef>
          </c:val>
          <c:extLst>
            <c:ext xmlns:c16="http://schemas.microsoft.com/office/drawing/2014/chart" uri="{C3380CC4-5D6E-409C-BE32-E72D297353CC}">
              <c16:uniqueId val="{00000000-E460-4BFB-88BA-DAFD956F501C}"/>
            </c:ext>
          </c:extLst>
        </c:ser>
        <c:dLbls>
          <c:showLegendKey val="0"/>
          <c:showVal val="0"/>
          <c:showCatName val="0"/>
          <c:showSerName val="0"/>
          <c:showPercent val="0"/>
          <c:showBubbleSize val="0"/>
        </c:dLbls>
        <c:gapWidth val="50"/>
        <c:overlap val="-70"/>
        <c:axId val="1772858047"/>
        <c:axId val="1595700751"/>
      </c:barChart>
      <c:catAx>
        <c:axId val="177285804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95700751"/>
        <c:crosses val="autoZero"/>
        <c:auto val="1"/>
        <c:lblAlgn val="ctr"/>
        <c:lblOffset val="100"/>
        <c:noMultiLvlLbl val="0"/>
      </c:catAx>
      <c:valAx>
        <c:axId val="1595700751"/>
        <c:scaling>
          <c:orientation val="minMax"/>
          <c:max val="3"/>
          <c:min val="1"/>
        </c:scaling>
        <c:delete val="0"/>
        <c:axPos val="l"/>
        <c:majorGridlines>
          <c:spPr>
            <a:ln w="9525" cap="flat" cmpd="sng" algn="ctr">
              <a:gradFill>
                <a:gsLst>
                  <a:gs pos="100000">
                    <a:schemeClr val="tx1">
                      <a:lumMod val="5000"/>
                      <a:lumOff val="95000"/>
                    </a:schemeClr>
                  </a:gs>
                  <a:gs pos="0">
                    <a:schemeClr val="tx1">
                      <a:lumMod val="25000"/>
                      <a:lumOff val="75000"/>
                    </a:schemeClr>
                  </a:gs>
                </a:gsLst>
                <a:lin ang="5400000" scaled="0"/>
              </a:gra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72858047"/>
        <c:crosses val="autoZero"/>
        <c:crossBetween val="between"/>
        <c:majorUnit val="0.5"/>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cap="all" spc="50" baseline="0">
                <a:solidFill>
                  <a:schemeClr val="tx1">
                    <a:lumMod val="65000"/>
                    <a:lumOff val="35000"/>
                  </a:schemeClr>
                </a:solidFill>
                <a:latin typeface="+mn-lt"/>
                <a:ea typeface="+mn-ea"/>
                <a:cs typeface="+mn-cs"/>
              </a:defRPr>
            </a:pPr>
            <a:r>
              <a:rPr lang="en-US"/>
              <a:t>Parental Self-Efficacy</a:t>
            </a:r>
          </a:p>
        </c:rich>
      </c:tx>
      <c:overlay val="0"/>
      <c:spPr>
        <a:noFill/>
        <a:ln>
          <a:noFill/>
        </a:ln>
        <a:effectLst/>
      </c:spPr>
      <c:txPr>
        <a:bodyPr rot="0" spcFirstLastPara="1" vertOverflow="ellipsis" vert="horz" wrap="square" anchor="ctr" anchorCtr="1"/>
        <a:lstStyle/>
        <a:p>
          <a:pPr>
            <a:defRPr sz="1800" b="1" i="0" u="none" strike="noStrike" kern="1200" cap="all" spc="5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Sheet6!$B$9:$E$9</c:f>
              <c:strCache>
                <c:ptCount val="4"/>
                <c:pt idx="0">
                  <c:v>CAPES-DD Self-Efficacy</c:v>
                </c:pt>
              </c:strCache>
            </c:strRef>
          </c:tx>
          <c:spPr>
            <a:gradFill flip="none" rotWithShape="1">
              <a:gsLst>
                <a:gs pos="0">
                  <a:schemeClr val="accent1"/>
                </a:gs>
                <a:gs pos="75000">
                  <a:schemeClr val="accent1">
                    <a:lumMod val="60000"/>
                    <a:lumOff val="40000"/>
                  </a:schemeClr>
                </a:gs>
                <a:gs pos="51000">
                  <a:schemeClr val="accent1">
                    <a:alpha val="75000"/>
                  </a:schemeClr>
                </a:gs>
                <a:gs pos="100000">
                  <a:schemeClr val="accent1">
                    <a:lumMod val="20000"/>
                    <a:lumOff val="80000"/>
                    <a:alpha val="15000"/>
                  </a:schemeClr>
                </a:gs>
              </a:gsLst>
              <a:lin ang="5400000" scaled="0"/>
            </a:gradFill>
            <a:ln>
              <a:noFill/>
            </a:ln>
            <a:effectLst/>
          </c:spPr>
          <c:invertIfNegative val="0"/>
          <c:cat>
            <c:strRef>
              <c:f>Sheet6!$F$8:$H$8</c:f>
              <c:strCache>
                <c:ptCount val="3"/>
                <c:pt idx="0">
                  <c:v>Pre</c:v>
                </c:pt>
                <c:pt idx="1">
                  <c:v>Post</c:v>
                </c:pt>
                <c:pt idx="2">
                  <c:v>Follow-up</c:v>
                </c:pt>
              </c:strCache>
            </c:strRef>
          </c:cat>
          <c:val>
            <c:numRef>
              <c:f>Sheet6!$F$9:$H$9</c:f>
              <c:numCache>
                <c:formatCode>0.00</c:formatCode>
                <c:ptCount val="3"/>
                <c:pt idx="0">
                  <c:v>7.14</c:v>
                </c:pt>
                <c:pt idx="1">
                  <c:v>7.65</c:v>
                </c:pt>
                <c:pt idx="2">
                  <c:v>7.64</c:v>
                </c:pt>
              </c:numCache>
            </c:numRef>
          </c:val>
          <c:extLst>
            <c:ext xmlns:c16="http://schemas.microsoft.com/office/drawing/2014/chart" uri="{C3380CC4-5D6E-409C-BE32-E72D297353CC}">
              <c16:uniqueId val="{00000000-D35E-459E-8648-E212CDBA2B41}"/>
            </c:ext>
          </c:extLst>
        </c:ser>
        <c:dLbls>
          <c:showLegendKey val="0"/>
          <c:showVal val="0"/>
          <c:showCatName val="0"/>
          <c:showSerName val="0"/>
          <c:showPercent val="0"/>
          <c:showBubbleSize val="0"/>
        </c:dLbls>
        <c:gapWidth val="50"/>
        <c:overlap val="-70"/>
        <c:axId val="1664055087"/>
        <c:axId val="1661370239"/>
      </c:barChart>
      <c:catAx>
        <c:axId val="166405508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661370239"/>
        <c:crosses val="autoZero"/>
        <c:auto val="1"/>
        <c:lblAlgn val="ctr"/>
        <c:lblOffset val="100"/>
        <c:noMultiLvlLbl val="0"/>
      </c:catAx>
      <c:valAx>
        <c:axId val="1661370239"/>
        <c:scaling>
          <c:orientation val="minMax"/>
          <c:max val="8.5"/>
          <c:min val="6.5"/>
        </c:scaling>
        <c:delete val="0"/>
        <c:axPos val="l"/>
        <c:majorGridlines>
          <c:spPr>
            <a:ln w="9525" cap="flat" cmpd="sng" algn="ctr">
              <a:gradFill>
                <a:gsLst>
                  <a:gs pos="100000">
                    <a:schemeClr val="tx1">
                      <a:lumMod val="5000"/>
                      <a:lumOff val="95000"/>
                    </a:schemeClr>
                  </a:gs>
                  <a:gs pos="0">
                    <a:schemeClr val="tx1">
                      <a:lumMod val="25000"/>
                      <a:lumOff val="75000"/>
                    </a:schemeClr>
                  </a:gs>
                </a:gsLst>
                <a:lin ang="5400000" scaled="0"/>
              </a:gra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664055087"/>
        <c:crosses val="autoZero"/>
        <c:crossBetween val="between"/>
        <c:majorUnit val="0.5"/>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withinLinear" id="3">
  <a:schemeClr val="accent1"/>
  <a:schemeClr val="accent1"/>
  <a:schemeClr val="accent1"/>
  <a:schemeClr val="accent1"/>
  <a:schemeClr val="accent1"/>
  <a:schemeClr val="accent1"/>
</cs:colorStyle>
</file>

<file path=ppt/charts/colors15.xml><?xml version="1.0" encoding="utf-8"?>
<cs:colorStyle xmlns:cs="http://schemas.microsoft.com/office/drawing/2012/chartStyle" xmlns:a="http://schemas.openxmlformats.org/drawingml/2006/main" meth="withinLinear" id="3">
  <a:schemeClr val="accent1"/>
  <a:schemeClr val="accent1"/>
  <a:schemeClr val="accent1"/>
  <a:schemeClr val="accent1"/>
  <a:schemeClr val="accent1"/>
  <a:schemeClr val="accent1"/>
</cs:colorStyle>
</file>

<file path=ppt/charts/colors16.xml><?xml version="1.0" encoding="utf-8"?>
<cs:colorStyle xmlns:cs="http://schemas.microsoft.com/office/drawing/2012/chartStyle" xmlns:a="http://schemas.openxmlformats.org/drawingml/2006/main" meth="withinLinear" id="3">
  <a:schemeClr val="accent1"/>
  <a:schemeClr val="accent1"/>
  <a:schemeClr val="accent1"/>
  <a:schemeClr val="accent1"/>
  <a:schemeClr val="accent1"/>
  <a:schemeClr val="accent1"/>
</cs:colorStyle>
</file>

<file path=ppt/charts/colors17.xml><?xml version="1.0" encoding="utf-8"?>
<cs:colorStyle xmlns:cs="http://schemas.microsoft.com/office/drawing/2012/chartStyle" xmlns:a="http://schemas.openxmlformats.org/drawingml/2006/main" meth="withinLinear" id="3">
  <a:schemeClr val="accent1"/>
  <a:schemeClr val="accent1"/>
  <a:schemeClr val="accent1"/>
  <a:schemeClr val="accent1"/>
  <a:schemeClr val="accent1"/>
  <a:schemeClr val="accent1"/>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0">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bg1"/>
    </cs:fontRef>
    <cs:spPr>
      <a:solidFill>
        <a:schemeClr val="tx1">
          <a:lumMod val="50000"/>
          <a:lumOff val="50000"/>
        </a:schemeClr>
      </a:solidFill>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cs:spPr>
  </cs:dataPoint>
  <cs:dataPoint3D>
    <cs:lnRef idx="0"/>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styleClr val="auto"/>
    </cs:lnRef>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a:ln w="9525" cap="flat" cmpd="sng" algn="ctr">
        <a:solidFill>
          <a:schemeClr val="phClr">
            <a:shade val="95000"/>
          </a:scheme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cap="flat" cmpd="sng" algn="ctr">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tx1">
                <a:lumMod val="5000"/>
                <a:lumOff val="95000"/>
              </a:schemeClr>
            </a:gs>
            <a:gs pos="0">
              <a:schemeClr val="tx1">
                <a:lumMod val="25000"/>
                <a:lumOff val="75000"/>
              </a:schemeClr>
            </a:gs>
          </a:gsLst>
          <a:lin ang="5400000" scaled="0"/>
        </a:gradFill>
        <a:round/>
      </a:ln>
    </cs:spPr>
  </cs:gridlineMajor>
  <cs:gridlineMinor>
    <cs:lnRef idx="0"/>
    <cs:fillRef idx="0"/>
    <cs:effectRef idx="0"/>
    <cs:fontRef idx="minor">
      <a:schemeClr val="dk1"/>
    </cs:fontRef>
    <cs:spPr>
      <a:ln w="9525" cap="flat" cmpd="sng" algn="ctr">
        <a:gradFill>
          <a:gsLst>
            <a:gs pos="100000">
              <a:schemeClr val="tx1">
                <a:lumMod val="5000"/>
                <a:lumOff val="95000"/>
              </a:schemeClr>
            </a:gs>
            <a:gs pos="0">
              <a:schemeClr val="tx1">
                <a:lumMod val="25000"/>
                <a:lumOff val="75000"/>
              </a:schemeClr>
            </a:gs>
          </a:gsLst>
          <a:lin ang="5400000" scaled="0"/>
        </a:gradFill>
        <a:round/>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headEnd type="none" w="sm" len="sm"/>
        <a:tailEnd type="none" w="sm" len="sm"/>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800" b="1" kern="1200" cap="all" spc="5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charts/style10.xml><?xml version="1.0" encoding="utf-8"?>
<cs:chartStyle xmlns:cs="http://schemas.microsoft.com/office/drawing/2012/chartStyle" xmlns:a="http://schemas.openxmlformats.org/drawingml/2006/main" id="291">
  <cs:axisTitle>
    <cs:lnRef idx="0"/>
    <cs:fillRef idx="0"/>
    <cs:effectRef idx="0"/>
    <cs:fontRef idx="minor">
      <a:schemeClr val="lt1">
        <a:lumMod val="75000"/>
      </a:schemeClr>
    </cs:fontRef>
    <cs:defRPr sz="1197" kern="1200"/>
  </cs:axisTitle>
  <cs:categoryAxis>
    <cs:lnRef idx="0"/>
    <cs:fillRef idx="0"/>
    <cs:effectRef idx="0"/>
    <cs:fontRef idx="minor">
      <a:schemeClr val="lt1">
        <a:lumMod val="75000"/>
      </a:schemeClr>
    </cs:fontRef>
    <cs:defRPr sz="1197" kern="1200"/>
  </cs:categoryAxis>
  <cs:chartArea>
    <cs:lnRef idx="0"/>
    <cs:fillRef idx="0"/>
    <cs:effectRef idx="0"/>
    <cs:fontRef idx="minor">
      <a:schemeClr val="lt1"/>
    </cs:fontRef>
    <cs:spPr>
      <a:solidFill>
        <a:schemeClr val="dk1">
          <a:lumMod val="75000"/>
          <a:lumOff val="25000"/>
        </a:schemeClr>
      </a:solidFill>
      <a:ln w="6350" cap="flat" cmpd="sng" algn="ctr">
        <a:solidFill>
          <a:schemeClr val="dk1">
            <a:tint val="75000"/>
          </a:schemeClr>
        </a:solidFill>
        <a:round/>
      </a:ln>
    </cs:spPr>
    <cs:defRPr sz="1330" kern="1200"/>
  </cs:chartArea>
  <cs:dataLabel>
    <cs:lnRef idx="0"/>
    <cs:fillRef idx="0">
      <cs:styleClr val="auto"/>
    </cs:fillRef>
    <cs:effectRef idx="0"/>
    <cs:fontRef idx="minor">
      <a:schemeClr val="lt1"/>
    </cs:fontRef>
    <cs:spPr>
      <a:solidFill>
        <a:schemeClr val="phClr">
          <a:alpha val="30000"/>
        </a:schemeClr>
      </a:solidFill>
      <a:ln>
        <a:solidFill>
          <a:schemeClr val="lt1">
            <a:alpha val="50000"/>
          </a:schemeClr>
        </a:solidFill>
        <a:round/>
      </a:ln>
      <a:effectLst>
        <a:outerShdw blurRad="63500" dist="88900" dir="2700000" algn="tl" rotWithShape="0">
          <a:prstClr val="black">
            <a:alpha val="40000"/>
          </a:prstClr>
        </a:outerShdw>
      </a:effectLst>
    </cs:spPr>
    <cs:defRPr sz="1197" b="1" i="0" u="none" strike="noStrike" kern="1200" baseline="0"/>
  </cs:dataLabel>
  <cs:dataLabelCallout>
    <cs:lnRef idx="0"/>
    <cs:fillRef idx="0">
      <cs:styleClr val="auto"/>
    </cs:fillRef>
    <cs:effectRef idx="0"/>
    <cs:fontRef idx="minor">
      <a:schemeClr val="lt1"/>
    </cs:fontRef>
    <cs:spPr>
      <a:solidFill>
        <a:schemeClr val="phClr">
          <a:alpha val="30000"/>
        </a:schemeClr>
      </a:solidFill>
      <a:ln>
        <a:solidFill>
          <a:schemeClr val="lt1">
            <a:alpha val="50000"/>
          </a:schemeClr>
        </a:solidFill>
        <a:round/>
      </a:ln>
      <a:effectLst>
        <a:outerShdw blurRad="63500" dist="88900" dir="2700000" algn="tl" rotWithShape="0">
          <a:prstClr val="black">
            <a:alpha val="40000"/>
          </a:prstClr>
        </a:outerShdw>
      </a:effectLst>
    </cs:spPr>
    <cs:defRPr sz="1197" b="1" i="0" u="none" strike="noStrike" kern="1200" baseline="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tx1"/>
    </cs:fontRef>
    <cs:spPr>
      <a:solidFill>
        <a:schemeClr val="phClr">
          <a:alpha val="88000"/>
        </a:schemeClr>
      </a:solidFill>
      <a:ln>
        <a:solidFill>
          <a:schemeClr val="phClr">
            <a:lumMod val="50000"/>
          </a:schemeClr>
        </a:solidFill>
      </a:ln>
    </cs:spPr>
  </cs:dataPoint>
  <cs:dataPoint3D>
    <cs:lnRef idx="0">
      <cs:styleClr val="auto"/>
    </cs:lnRef>
    <cs:fillRef idx="0">
      <cs:styleClr val="auto"/>
    </cs:fillRef>
    <cs:effectRef idx="0"/>
    <cs:fontRef idx="minor">
      <a:schemeClr val="tx1"/>
    </cs:fontRef>
    <cs:spPr>
      <a:solidFill>
        <a:schemeClr val="phClr">
          <a:alpha val="88000"/>
        </a:schemeClr>
      </a:solidFill>
      <a:ln>
        <a:solidFill>
          <a:schemeClr val="phClr">
            <a:lumMod val="50000"/>
          </a:schemeClr>
        </a:solidFill>
      </a:ln>
      <a:scene3d>
        <a:camera prst="orthographicFront"/>
        <a:lightRig rig="threePt" dir="t"/>
      </a:scene3d>
      <a:sp3d prstMaterial="flat"/>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dk1">
            <a:lumMod val="75000"/>
            <a:lumOff val="25000"/>
          </a:schemeClr>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lt1">
        <a:lumMod val="75000"/>
      </a:schemeClr>
    </cs:fontRef>
    <cs:spPr>
      <a:ln w="9525">
        <a:solidFill>
          <a:schemeClr val="dk1">
            <a:lumMod val="50000"/>
            <a:lumOff val="50000"/>
          </a:schemeClr>
        </a:solidFill>
      </a:ln>
    </cs:spPr>
    <cs:defRPr sz="1197" kern="1200"/>
  </cs:dataTable>
  <cs:downBar>
    <cs:lnRef idx="0"/>
    <cs:fillRef idx="0"/>
    <cs:effectRef idx="0"/>
    <cs:fontRef idx="minor">
      <a:schemeClr val="lt1"/>
    </cs:fontRef>
    <cs:spPr>
      <a:solidFill>
        <a:schemeClr val="dk1">
          <a:lumMod val="50000"/>
          <a:lumOff val="50000"/>
        </a:schemeClr>
      </a:solidFill>
      <a:ln w="9525">
        <a:solidFill>
          <a:schemeClr val="dk1">
            <a:lumMod val="75000"/>
          </a:schemeClr>
        </a:solidFill>
        <a:round/>
      </a:ln>
    </cs:spPr>
  </cs:downBar>
  <cs:dropLine>
    <cs:lnRef idx="0"/>
    <cs:fillRef idx="0"/>
    <cs:effectRef idx="0"/>
    <cs:fontRef idx="minor">
      <a:schemeClr val="dk1"/>
    </cs:fontRef>
    <cs:spPr>
      <a:ln w="9525">
        <a:solidFill>
          <a:schemeClr val="lt1">
            <a:lumMod val="50000"/>
          </a:schemeClr>
        </a:solidFill>
        <a:round/>
      </a:ln>
    </cs:spPr>
  </cs:dropLine>
  <cs:errorBar>
    <cs:lnRef idx="0"/>
    <cs:fillRef idx="0"/>
    <cs:effectRef idx="0"/>
    <cs:fontRef idx="minor">
      <a:schemeClr val="dk1"/>
    </cs:fontRef>
    <cs:spPr>
      <a:ln w="9525">
        <a:solidFill>
          <a:schemeClr val="lt1">
            <a:lumMod val="50000"/>
          </a:schemeClr>
        </a:solidFill>
        <a:round/>
      </a:ln>
    </cs:spPr>
  </cs:errorBar>
  <cs:floor>
    <cs:lnRef idx="0"/>
    <cs:fillRef idx="0"/>
    <cs:effectRef idx="0"/>
    <cs:fontRef idx="minor">
      <a:schemeClr val="tx1"/>
    </cs:fontRef>
    <cs:spPr>
      <a:solidFill>
        <a:schemeClr val="bg2">
          <a:lumMod val="75000"/>
          <a:alpha val="27000"/>
        </a:schemeClr>
      </a:solidFill>
      <a:sp3d/>
    </cs:spPr>
  </cs:floor>
  <cs:gridlineMajor>
    <cs:lnRef idx="0"/>
    <cs:fillRef idx="0"/>
    <cs:effectRef idx="0"/>
    <cs:fontRef idx="minor">
      <a:schemeClr val="tx1"/>
    </cs:fontRef>
    <cs:spPr>
      <a:ln w="9525">
        <a:solidFill>
          <a:schemeClr val="lt1">
            <a:lumMod val="50000"/>
          </a:schemeClr>
        </a:solidFill>
      </a:ln>
    </cs:spPr>
  </cs:gridlineMajor>
  <cs:gridlineMinor>
    <cs:lnRef idx="0"/>
    <cs:fillRef idx="0"/>
    <cs:effectRef idx="0"/>
    <cs:fontRef idx="minor">
      <a:schemeClr val="tx1"/>
    </cs:fontRef>
    <cs:spPr>
      <a:ln w="9525">
        <a:solidFill>
          <a:schemeClr val="lt1">
            <a:lumMod val="40000"/>
          </a:schemeClr>
        </a:solidFill>
      </a:ln>
    </cs:spPr>
  </cs:gridlineMinor>
  <cs:hiLoLine>
    <cs:lnRef idx="0"/>
    <cs:fillRef idx="0"/>
    <cs:effectRef idx="0"/>
    <cs:fontRef idx="minor">
      <a:schemeClr val="dk1"/>
    </cs:fontRef>
    <cs:spPr>
      <a:ln w="9525">
        <a:solidFill>
          <a:schemeClr val="lt1">
            <a:lumMod val="50000"/>
          </a:schemeClr>
        </a:solidFill>
        <a:round/>
      </a:ln>
    </cs:spPr>
  </cs:hiLoLine>
  <cs:leaderLine>
    <cs:lnRef idx="0"/>
    <cs:fillRef idx="0"/>
    <cs:effectRef idx="0"/>
    <cs:fontRef idx="minor">
      <a:schemeClr val="dk1"/>
    </cs:fontRef>
    <cs:spPr>
      <a:ln w="9525">
        <a:solidFill>
          <a:schemeClr val="lt1">
            <a:lumMod val="50000"/>
          </a:schemeClr>
        </a:solidFill>
        <a:round/>
      </a:ln>
    </cs:spPr>
  </cs:leaderLine>
  <cs:legend>
    <cs:lnRef idx="0"/>
    <cs:fillRef idx="0"/>
    <cs:effectRef idx="0"/>
    <cs:fontRef idx="minor">
      <a:schemeClr val="lt1">
        <a:lumMod val="75000"/>
      </a:schemeClr>
    </cs:fontRef>
    <cs:defRPr sz="1197"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75000"/>
      </a:schemeClr>
    </cs:fontRef>
    <cs:defRPr sz="1197" kern="1200"/>
  </cs:seriesAxis>
  <cs:seriesLine>
    <cs:lnRef idx="0"/>
    <cs:fillRef idx="0"/>
    <cs:effectRef idx="0"/>
    <cs:fontRef idx="minor">
      <a:schemeClr val="dk1"/>
    </cs:fontRef>
    <cs:spPr>
      <a:ln w="9525">
        <a:solidFill>
          <a:schemeClr val="lt1">
            <a:lumMod val="50000"/>
          </a:schemeClr>
        </a:solidFill>
        <a:round/>
      </a:ln>
    </cs:spPr>
  </cs:seriesLine>
  <cs:title>
    <cs:lnRef idx="0"/>
    <cs:fillRef idx="0"/>
    <cs:effectRef idx="0"/>
    <cs:fontRef idx="minor">
      <a:schemeClr val="lt1"/>
    </cs:fontRef>
    <cs:defRPr sz="2200" b="0" kern="1200" cap="all" baseline="0"/>
  </cs:title>
  <cs:trendline>
    <cs:lnRef idx="0">
      <cs:styleClr val="auto"/>
    </cs:lnRef>
    <cs:fillRef idx="0"/>
    <cs:effectRef idx="0"/>
    <cs:fontRef idx="minor">
      <a:schemeClr val="dk1"/>
    </cs:fontRef>
    <cs:spPr>
      <a:ln w="9525" cap="rnd">
        <a:solidFill>
          <a:schemeClr val="phClr">
            <a:alpha val="50000"/>
          </a:schemeClr>
        </a:solidFill>
      </a:ln>
    </cs:spPr>
  </cs:trendline>
  <cs:trendlineLabel>
    <cs:lnRef idx="0"/>
    <cs:fillRef idx="0"/>
    <cs:effectRef idx="0"/>
    <cs:fontRef idx="minor">
      <a:schemeClr val="lt1">
        <a:lumMod val="75000"/>
      </a:schemeClr>
    </cs:fontRef>
    <cs:defRPr sz="1197" kern="1200"/>
  </cs:trendlineLabel>
  <cs:upBar>
    <cs:lnRef idx="0"/>
    <cs:fillRef idx="0"/>
    <cs:effectRef idx="0"/>
    <cs:fontRef idx="minor">
      <a:schemeClr val="dk1"/>
    </cs:fontRef>
    <cs:spPr>
      <a:solidFill>
        <a:schemeClr val="lt1">
          <a:lumMod val="85000"/>
        </a:schemeClr>
      </a:solidFill>
      <a:ln w="9525">
        <a:solidFill>
          <a:schemeClr val="dk1">
            <a:lumMod val="50000"/>
          </a:schemeClr>
        </a:solidFill>
        <a:round/>
      </a:ln>
    </cs:spPr>
  </cs:upBar>
  <cs:valueAxis>
    <cs:lnRef idx="0"/>
    <cs:fillRef idx="0"/>
    <cs:effectRef idx="0"/>
    <cs:fontRef idx="minor">
      <a:schemeClr val="lt1">
        <a:lumMod val="75000"/>
      </a:schemeClr>
    </cs:fontRef>
    <cs:defRPr sz="1197" kern="1200"/>
  </cs:valueAxis>
  <cs:wall>
    <cs:lnRef idx="0"/>
    <cs:fillRef idx="0"/>
    <cs:effectRef idx="0"/>
    <cs:fontRef idx="minor">
      <a:schemeClr val="tx1"/>
    </cs:fontRef>
    <cs:spPr>
      <a:sp3d/>
    </cs:spPr>
  </cs:wall>
</cs:chartStyle>
</file>

<file path=ppt/charts/style11.xml><?xml version="1.0" encoding="utf-8"?>
<cs:chartStyle xmlns:cs="http://schemas.microsoft.com/office/drawing/2012/chartStyle" xmlns:a="http://schemas.openxmlformats.org/drawingml/2006/main" id="291">
  <cs:axisTitle>
    <cs:lnRef idx="0"/>
    <cs:fillRef idx="0"/>
    <cs:effectRef idx="0"/>
    <cs:fontRef idx="minor">
      <a:schemeClr val="lt1">
        <a:lumMod val="75000"/>
      </a:schemeClr>
    </cs:fontRef>
    <cs:defRPr sz="1197" kern="1200"/>
  </cs:axisTitle>
  <cs:categoryAxis>
    <cs:lnRef idx="0"/>
    <cs:fillRef idx="0"/>
    <cs:effectRef idx="0"/>
    <cs:fontRef idx="minor">
      <a:schemeClr val="lt1">
        <a:lumMod val="75000"/>
      </a:schemeClr>
    </cs:fontRef>
    <cs:defRPr sz="1197" kern="1200"/>
  </cs:categoryAxis>
  <cs:chartArea>
    <cs:lnRef idx="0"/>
    <cs:fillRef idx="0"/>
    <cs:effectRef idx="0"/>
    <cs:fontRef idx="minor">
      <a:schemeClr val="lt1"/>
    </cs:fontRef>
    <cs:spPr>
      <a:solidFill>
        <a:schemeClr val="dk1">
          <a:lumMod val="75000"/>
          <a:lumOff val="25000"/>
        </a:schemeClr>
      </a:solidFill>
      <a:ln w="6350" cap="flat" cmpd="sng" algn="ctr">
        <a:solidFill>
          <a:schemeClr val="dk1">
            <a:tint val="75000"/>
          </a:schemeClr>
        </a:solidFill>
        <a:round/>
      </a:ln>
    </cs:spPr>
    <cs:defRPr sz="1330" kern="1200"/>
  </cs:chartArea>
  <cs:dataLabel>
    <cs:lnRef idx="0"/>
    <cs:fillRef idx="0">
      <cs:styleClr val="auto"/>
    </cs:fillRef>
    <cs:effectRef idx="0"/>
    <cs:fontRef idx="minor">
      <a:schemeClr val="lt1"/>
    </cs:fontRef>
    <cs:spPr>
      <a:solidFill>
        <a:schemeClr val="phClr">
          <a:alpha val="30000"/>
        </a:schemeClr>
      </a:solidFill>
      <a:ln>
        <a:solidFill>
          <a:schemeClr val="lt1">
            <a:alpha val="50000"/>
          </a:schemeClr>
        </a:solidFill>
        <a:round/>
      </a:ln>
      <a:effectLst>
        <a:outerShdw blurRad="63500" dist="88900" dir="2700000" algn="tl" rotWithShape="0">
          <a:prstClr val="black">
            <a:alpha val="40000"/>
          </a:prstClr>
        </a:outerShdw>
      </a:effectLst>
    </cs:spPr>
    <cs:defRPr sz="1197" b="1" i="0" u="none" strike="noStrike" kern="1200" baseline="0"/>
  </cs:dataLabel>
  <cs:dataLabelCallout>
    <cs:lnRef idx="0"/>
    <cs:fillRef idx="0">
      <cs:styleClr val="auto"/>
    </cs:fillRef>
    <cs:effectRef idx="0"/>
    <cs:fontRef idx="minor">
      <a:schemeClr val="lt1"/>
    </cs:fontRef>
    <cs:spPr>
      <a:solidFill>
        <a:schemeClr val="phClr">
          <a:alpha val="30000"/>
        </a:schemeClr>
      </a:solidFill>
      <a:ln>
        <a:solidFill>
          <a:schemeClr val="lt1">
            <a:alpha val="50000"/>
          </a:schemeClr>
        </a:solidFill>
        <a:round/>
      </a:ln>
      <a:effectLst>
        <a:outerShdw blurRad="63500" dist="88900" dir="2700000" algn="tl" rotWithShape="0">
          <a:prstClr val="black">
            <a:alpha val="40000"/>
          </a:prstClr>
        </a:outerShdw>
      </a:effectLst>
    </cs:spPr>
    <cs:defRPr sz="1197" b="1" i="0" u="none" strike="noStrike" kern="1200" baseline="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tx1"/>
    </cs:fontRef>
    <cs:spPr>
      <a:solidFill>
        <a:schemeClr val="phClr">
          <a:alpha val="88000"/>
        </a:schemeClr>
      </a:solidFill>
      <a:ln>
        <a:solidFill>
          <a:schemeClr val="phClr">
            <a:lumMod val="50000"/>
          </a:schemeClr>
        </a:solidFill>
      </a:ln>
    </cs:spPr>
  </cs:dataPoint>
  <cs:dataPoint3D>
    <cs:lnRef idx="0">
      <cs:styleClr val="auto"/>
    </cs:lnRef>
    <cs:fillRef idx="0">
      <cs:styleClr val="auto"/>
    </cs:fillRef>
    <cs:effectRef idx="0"/>
    <cs:fontRef idx="minor">
      <a:schemeClr val="tx1"/>
    </cs:fontRef>
    <cs:spPr>
      <a:solidFill>
        <a:schemeClr val="phClr">
          <a:alpha val="88000"/>
        </a:schemeClr>
      </a:solidFill>
      <a:ln>
        <a:solidFill>
          <a:schemeClr val="phClr">
            <a:lumMod val="50000"/>
          </a:schemeClr>
        </a:solidFill>
      </a:ln>
      <a:scene3d>
        <a:camera prst="orthographicFront"/>
        <a:lightRig rig="threePt" dir="t"/>
      </a:scene3d>
      <a:sp3d prstMaterial="flat"/>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dk1">
            <a:lumMod val="75000"/>
            <a:lumOff val="25000"/>
          </a:schemeClr>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lt1">
        <a:lumMod val="75000"/>
      </a:schemeClr>
    </cs:fontRef>
    <cs:spPr>
      <a:ln w="9525">
        <a:solidFill>
          <a:schemeClr val="dk1">
            <a:lumMod val="50000"/>
            <a:lumOff val="50000"/>
          </a:schemeClr>
        </a:solidFill>
      </a:ln>
    </cs:spPr>
    <cs:defRPr sz="1197" kern="1200"/>
  </cs:dataTable>
  <cs:downBar>
    <cs:lnRef idx="0"/>
    <cs:fillRef idx="0"/>
    <cs:effectRef idx="0"/>
    <cs:fontRef idx="minor">
      <a:schemeClr val="lt1"/>
    </cs:fontRef>
    <cs:spPr>
      <a:solidFill>
        <a:schemeClr val="dk1">
          <a:lumMod val="50000"/>
          <a:lumOff val="50000"/>
        </a:schemeClr>
      </a:solidFill>
      <a:ln w="9525">
        <a:solidFill>
          <a:schemeClr val="dk1">
            <a:lumMod val="75000"/>
          </a:schemeClr>
        </a:solidFill>
        <a:round/>
      </a:ln>
    </cs:spPr>
  </cs:downBar>
  <cs:dropLine>
    <cs:lnRef idx="0"/>
    <cs:fillRef idx="0"/>
    <cs:effectRef idx="0"/>
    <cs:fontRef idx="minor">
      <a:schemeClr val="dk1"/>
    </cs:fontRef>
    <cs:spPr>
      <a:ln w="9525">
        <a:solidFill>
          <a:schemeClr val="lt1">
            <a:lumMod val="50000"/>
          </a:schemeClr>
        </a:solidFill>
        <a:round/>
      </a:ln>
    </cs:spPr>
  </cs:dropLine>
  <cs:errorBar>
    <cs:lnRef idx="0"/>
    <cs:fillRef idx="0"/>
    <cs:effectRef idx="0"/>
    <cs:fontRef idx="minor">
      <a:schemeClr val="dk1"/>
    </cs:fontRef>
    <cs:spPr>
      <a:ln w="9525">
        <a:solidFill>
          <a:schemeClr val="lt1">
            <a:lumMod val="50000"/>
          </a:schemeClr>
        </a:solidFill>
        <a:round/>
      </a:ln>
    </cs:spPr>
  </cs:errorBar>
  <cs:floor>
    <cs:lnRef idx="0"/>
    <cs:fillRef idx="0"/>
    <cs:effectRef idx="0"/>
    <cs:fontRef idx="minor">
      <a:schemeClr val="tx1"/>
    </cs:fontRef>
    <cs:spPr>
      <a:solidFill>
        <a:schemeClr val="bg2">
          <a:lumMod val="75000"/>
          <a:alpha val="27000"/>
        </a:schemeClr>
      </a:solidFill>
      <a:sp3d/>
    </cs:spPr>
  </cs:floor>
  <cs:gridlineMajor>
    <cs:lnRef idx="0"/>
    <cs:fillRef idx="0"/>
    <cs:effectRef idx="0"/>
    <cs:fontRef idx="minor">
      <a:schemeClr val="tx1"/>
    </cs:fontRef>
    <cs:spPr>
      <a:ln w="9525">
        <a:solidFill>
          <a:schemeClr val="lt1">
            <a:lumMod val="50000"/>
          </a:schemeClr>
        </a:solidFill>
      </a:ln>
    </cs:spPr>
  </cs:gridlineMajor>
  <cs:gridlineMinor>
    <cs:lnRef idx="0"/>
    <cs:fillRef idx="0"/>
    <cs:effectRef idx="0"/>
    <cs:fontRef idx="minor">
      <a:schemeClr val="tx1"/>
    </cs:fontRef>
    <cs:spPr>
      <a:ln w="9525">
        <a:solidFill>
          <a:schemeClr val="lt1">
            <a:lumMod val="40000"/>
          </a:schemeClr>
        </a:solidFill>
      </a:ln>
    </cs:spPr>
  </cs:gridlineMinor>
  <cs:hiLoLine>
    <cs:lnRef idx="0"/>
    <cs:fillRef idx="0"/>
    <cs:effectRef idx="0"/>
    <cs:fontRef idx="minor">
      <a:schemeClr val="dk1"/>
    </cs:fontRef>
    <cs:spPr>
      <a:ln w="9525">
        <a:solidFill>
          <a:schemeClr val="lt1">
            <a:lumMod val="50000"/>
          </a:schemeClr>
        </a:solidFill>
        <a:round/>
      </a:ln>
    </cs:spPr>
  </cs:hiLoLine>
  <cs:leaderLine>
    <cs:lnRef idx="0"/>
    <cs:fillRef idx="0"/>
    <cs:effectRef idx="0"/>
    <cs:fontRef idx="minor">
      <a:schemeClr val="dk1"/>
    </cs:fontRef>
    <cs:spPr>
      <a:ln w="9525">
        <a:solidFill>
          <a:schemeClr val="lt1">
            <a:lumMod val="50000"/>
          </a:schemeClr>
        </a:solidFill>
        <a:round/>
      </a:ln>
    </cs:spPr>
  </cs:leaderLine>
  <cs:legend>
    <cs:lnRef idx="0"/>
    <cs:fillRef idx="0"/>
    <cs:effectRef idx="0"/>
    <cs:fontRef idx="minor">
      <a:schemeClr val="lt1">
        <a:lumMod val="75000"/>
      </a:schemeClr>
    </cs:fontRef>
    <cs:defRPr sz="1197"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75000"/>
      </a:schemeClr>
    </cs:fontRef>
    <cs:defRPr sz="1197" kern="1200"/>
  </cs:seriesAxis>
  <cs:seriesLine>
    <cs:lnRef idx="0"/>
    <cs:fillRef idx="0"/>
    <cs:effectRef idx="0"/>
    <cs:fontRef idx="minor">
      <a:schemeClr val="dk1"/>
    </cs:fontRef>
    <cs:spPr>
      <a:ln w="9525">
        <a:solidFill>
          <a:schemeClr val="lt1">
            <a:lumMod val="50000"/>
          </a:schemeClr>
        </a:solidFill>
        <a:round/>
      </a:ln>
    </cs:spPr>
  </cs:seriesLine>
  <cs:title>
    <cs:lnRef idx="0"/>
    <cs:fillRef idx="0"/>
    <cs:effectRef idx="0"/>
    <cs:fontRef idx="minor">
      <a:schemeClr val="lt1"/>
    </cs:fontRef>
    <cs:defRPr sz="2200" b="0" kern="1200" cap="all" baseline="0"/>
  </cs:title>
  <cs:trendline>
    <cs:lnRef idx="0">
      <cs:styleClr val="auto"/>
    </cs:lnRef>
    <cs:fillRef idx="0"/>
    <cs:effectRef idx="0"/>
    <cs:fontRef idx="minor">
      <a:schemeClr val="dk1"/>
    </cs:fontRef>
    <cs:spPr>
      <a:ln w="9525" cap="rnd">
        <a:solidFill>
          <a:schemeClr val="phClr">
            <a:alpha val="50000"/>
          </a:schemeClr>
        </a:solidFill>
      </a:ln>
    </cs:spPr>
  </cs:trendline>
  <cs:trendlineLabel>
    <cs:lnRef idx="0"/>
    <cs:fillRef idx="0"/>
    <cs:effectRef idx="0"/>
    <cs:fontRef idx="minor">
      <a:schemeClr val="lt1">
        <a:lumMod val="75000"/>
      </a:schemeClr>
    </cs:fontRef>
    <cs:defRPr sz="1197" kern="1200"/>
  </cs:trendlineLabel>
  <cs:upBar>
    <cs:lnRef idx="0"/>
    <cs:fillRef idx="0"/>
    <cs:effectRef idx="0"/>
    <cs:fontRef idx="minor">
      <a:schemeClr val="dk1"/>
    </cs:fontRef>
    <cs:spPr>
      <a:solidFill>
        <a:schemeClr val="lt1">
          <a:lumMod val="85000"/>
        </a:schemeClr>
      </a:solidFill>
      <a:ln w="9525">
        <a:solidFill>
          <a:schemeClr val="dk1">
            <a:lumMod val="50000"/>
          </a:schemeClr>
        </a:solidFill>
        <a:round/>
      </a:ln>
    </cs:spPr>
  </cs:upBar>
  <cs:valueAxis>
    <cs:lnRef idx="0"/>
    <cs:fillRef idx="0"/>
    <cs:effectRef idx="0"/>
    <cs:fontRef idx="minor">
      <a:schemeClr val="lt1">
        <a:lumMod val="75000"/>
      </a:schemeClr>
    </cs:fontRef>
    <cs:defRPr sz="1197" kern="1200"/>
  </cs:valueAxis>
  <cs:wall>
    <cs:lnRef idx="0"/>
    <cs:fillRef idx="0"/>
    <cs:effectRef idx="0"/>
    <cs:fontRef idx="minor">
      <a:schemeClr val="tx1"/>
    </cs:fontRef>
    <cs:spPr>
      <a:sp3d/>
    </cs:spPr>
  </cs:wall>
</cs:chartStyle>
</file>

<file path=ppt/charts/style12.xml><?xml version="1.0" encoding="utf-8"?>
<cs:chartStyle xmlns:cs="http://schemas.microsoft.com/office/drawing/2012/chartStyle" xmlns:a="http://schemas.openxmlformats.org/drawingml/2006/main" id="291">
  <cs:axisTitle>
    <cs:lnRef idx="0"/>
    <cs:fillRef idx="0"/>
    <cs:effectRef idx="0"/>
    <cs:fontRef idx="minor">
      <a:schemeClr val="lt1">
        <a:lumMod val="75000"/>
      </a:schemeClr>
    </cs:fontRef>
    <cs:defRPr sz="1197" kern="1200"/>
  </cs:axisTitle>
  <cs:categoryAxis>
    <cs:lnRef idx="0"/>
    <cs:fillRef idx="0"/>
    <cs:effectRef idx="0"/>
    <cs:fontRef idx="minor">
      <a:schemeClr val="lt1">
        <a:lumMod val="75000"/>
      </a:schemeClr>
    </cs:fontRef>
    <cs:defRPr sz="1197" kern="1200"/>
  </cs:categoryAxis>
  <cs:chartArea>
    <cs:lnRef idx="0"/>
    <cs:fillRef idx="0"/>
    <cs:effectRef idx="0"/>
    <cs:fontRef idx="minor">
      <a:schemeClr val="lt1"/>
    </cs:fontRef>
    <cs:spPr>
      <a:solidFill>
        <a:schemeClr val="dk1">
          <a:lumMod val="75000"/>
          <a:lumOff val="25000"/>
        </a:schemeClr>
      </a:solidFill>
      <a:ln w="6350" cap="flat" cmpd="sng" algn="ctr">
        <a:solidFill>
          <a:schemeClr val="dk1">
            <a:tint val="75000"/>
          </a:schemeClr>
        </a:solidFill>
        <a:round/>
      </a:ln>
    </cs:spPr>
    <cs:defRPr sz="1330" kern="1200"/>
  </cs:chartArea>
  <cs:dataLabel>
    <cs:lnRef idx="0"/>
    <cs:fillRef idx="0">
      <cs:styleClr val="auto"/>
    </cs:fillRef>
    <cs:effectRef idx="0"/>
    <cs:fontRef idx="minor">
      <a:schemeClr val="lt1"/>
    </cs:fontRef>
    <cs:spPr>
      <a:solidFill>
        <a:schemeClr val="phClr">
          <a:alpha val="30000"/>
        </a:schemeClr>
      </a:solidFill>
      <a:ln>
        <a:solidFill>
          <a:schemeClr val="lt1">
            <a:alpha val="50000"/>
          </a:schemeClr>
        </a:solidFill>
        <a:round/>
      </a:ln>
      <a:effectLst>
        <a:outerShdw blurRad="63500" dist="88900" dir="2700000" algn="tl" rotWithShape="0">
          <a:prstClr val="black">
            <a:alpha val="40000"/>
          </a:prstClr>
        </a:outerShdw>
      </a:effectLst>
    </cs:spPr>
    <cs:defRPr sz="1197" b="1" i="0" u="none" strike="noStrike" kern="1200" baseline="0"/>
  </cs:dataLabel>
  <cs:dataLabelCallout>
    <cs:lnRef idx="0"/>
    <cs:fillRef idx="0">
      <cs:styleClr val="auto"/>
    </cs:fillRef>
    <cs:effectRef idx="0"/>
    <cs:fontRef idx="minor">
      <a:schemeClr val="lt1"/>
    </cs:fontRef>
    <cs:spPr>
      <a:solidFill>
        <a:schemeClr val="phClr">
          <a:alpha val="30000"/>
        </a:schemeClr>
      </a:solidFill>
      <a:ln>
        <a:solidFill>
          <a:schemeClr val="lt1">
            <a:alpha val="50000"/>
          </a:schemeClr>
        </a:solidFill>
        <a:round/>
      </a:ln>
      <a:effectLst>
        <a:outerShdw blurRad="63500" dist="88900" dir="2700000" algn="tl" rotWithShape="0">
          <a:prstClr val="black">
            <a:alpha val="40000"/>
          </a:prstClr>
        </a:outerShdw>
      </a:effectLst>
    </cs:spPr>
    <cs:defRPr sz="1197" b="1" i="0" u="none" strike="noStrike" kern="1200" baseline="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tx1"/>
    </cs:fontRef>
    <cs:spPr>
      <a:solidFill>
        <a:schemeClr val="phClr">
          <a:alpha val="88000"/>
        </a:schemeClr>
      </a:solidFill>
      <a:ln>
        <a:solidFill>
          <a:schemeClr val="phClr">
            <a:lumMod val="50000"/>
          </a:schemeClr>
        </a:solidFill>
      </a:ln>
    </cs:spPr>
  </cs:dataPoint>
  <cs:dataPoint3D>
    <cs:lnRef idx="0">
      <cs:styleClr val="auto"/>
    </cs:lnRef>
    <cs:fillRef idx="0">
      <cs:styleClr val="auto"/>
    </cs:fillRef>
    <cs:effectRef idx="0"/>
    <cs:fontRef idx="minor">
      <a:schemeClr val="tx1"/>
    </cs:fontRef>
    <cs:spPr>
      <a:solidFill>
        <a:schemeClr val="phClr">
          <a:alpha val="88000"/>
        </a:schemeClr>
      </a:solidFill>
      <a:ln>
        <a:solidFill>
          <a:schemeClr val="phClr">
            <a:lumMod val="50000"/>
          </a:schemeClr>
        </a:solidFill>
      </a:ln>
      <a:scene3d>
        <a:camera prst="orthographicFront"/>
        <a:lightRig rig="threePt" dir="t"/>
      </a:scene3d>
      <a:sp3d prstMaterial="flat"/>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dk1">
            <a:lumMod val="75000"/>
            <a:lumOff val="25000"/>
          </a:schemeClr>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lt1">
        <a:lumMod val="75000"/>
      </a:schemeClr>
    </cs:fontRef>
    <cs:spPr>
      <a:ln w="9525">
        <a:solidFill>
          <a:schemeClr val="dk1">
            <a:lumMod val="50000"/>
            <a:lumOff val="50000"/>
          </a:schemeClr>
        </a:solidFill>
      </a:ln>
    </cs:spPr>
    <cs:defRPr sz="1197" kern="1200"/>
  </cs:dataTable>
  <cs:downBar>
    <cs:lnRef idx="0"/>
    <cs:fillRef idx="0"/>
    <cs:effectRef idx="0"/>
    <cs:fontRef idx="minor">
      <a:schemeClr val="lt1"/>
    </cs:fontRef>
    <cs:spPr>
      <a:solidFill>
        <a:schemeClr val="dk1">
          <a:lumMod val="50000"/>
          <a:lumOff val="50000"/>
        </a:schemeClr>
      </a:solidFill>
      <a:ln w="9525">
        <a:solidFill>
          <a:schemeClr val="dk1">
            <a:lumMod val="75000"/>
          </a:schemeClr>
        </a:solidFill>
        <a:round/>
      </a:ln>
    </cs:spPr>
  </cs:downBar>
  <cs:dropLine>
    <cs:lnRef idx="0"/>
    <cs:fillRef idx="0"/>
    <cs:effectRef idx="0"/>
    <cs:fontRef idx="minor">
      <a:schemeClr val="dk1"/>
    </cs:fontRef>
    <cs:spPr>
      <a:ln w="9525">
        <a:solidFill>
          <a:schemeClr val="lt1">
            <a:lumMod val="50000"/>
          </a:schemeClr>
        </a:solidFill>
        <a:round/>
      </a:ln>
    </cs:spPr>
  </cs:dropLine>
  <cs:errorBar>
    <cs:lnRef idx="0"/>
    <cs:fillRef idx="0"/>
    <cs:effectRef idx="0"/>
    <cs:fontRef idx="minor">
      <a:schemeClr val="dk1"/>
    </cs:fontRef>
    <cs:spPr>
      <a:ln w="9525">
        <a:solidFill>
          <a:schemeClr val="lt1">
            <a:lumMod val="50000"/>
          </a:schemeClr>
        </a:solidFill>
        <a:round/>
      </a:ln>
    </cs:spPr>
  </cs:errorBar>
  <cs:floor>
    <cs:lnRef idx="0"/>
    <cs:fillRef idx="0"/>
    <cs:effectRef idx="0"/>
    <cs:fontRef idx="minor">
      <a:schemeClr val="tx1"/>
    </cs:fontRef>
    <cs:spPr>
      <a:solidFill>
        <a:schemeClr val="bg2">
          <a:lumMod val="75000"/>
          <a:alpha val="27000"/>
        </a:schemeClr>
      </a:solidFill>
      <a:sp3d/>
    </cs:spPr>
  </cs:floor>
  <cs:gridlineMajor>
    <cs:lnRef idx="0"/>
    <cs:fillRef idx="0"/>
    <cs:effectRef idx="0"/>
    <cs:fontRef idx="minor">
      <a:schemeClr val="tx1"/>
    </cs:fontRef>
    <cs:spPr>
      <a:ln w="9525">
        <a:solidFill>
          <a:schemeClr val="lt1">
            <a:lumMod val="50000"/>
          </a:schemeClr>
        </a:solidFill>
      </a:ln>
    </cs:spPr>
  </cs:gridlineMajor>
  <cs:gridlineMinor>
    <cs:lnRef idx="0"/>
    <cs:fillRef idx="0"/>
    <cs:effectRef idx="0"/>
    <cs:fontRef idx="minor">
      <a:schemeClr val="tx1"/>
    </cs:fontRef>
    <cs:spPr>
      <a:ln w="9525">
        <a:solidFill>
          <a:schemeClr val="lt1">
            <a:lumMod val="40000"/>
          </a:schemeClr>
        </a:solidFill>
      </a:ln>
    </cs:spPr>
  </cs:gridlineMinor>
  <cs:hiLoLine>
    <cs:lnRef idx="0"/>
    <cs:fillRef idx="0"/>
    <cs:effectRef idx="0"/>
    <cs:fontRef idx="minor">
      <a:schemeClr val="dk1"/>
    </cs:fontRef>
    <cs:spPr>
      <a:ln w="9525">
        <a:solidFill>
          <a:schemeClr val="lt1">
            <a:lumMod val="50000"/>
          </a:schemeClr>
        </a:solidFill>
        <a:round/>
      </a:ln>
    </cs:spPr>
  </cs:hiLoLine>
  <cs:leaderLine>
    <cs:lnRef idx="0"/>
    <cs:fillRef idx="0"/>
    <cs:effectRef idx="0"/>
    <cs:fontRef idx="minor">
      <a:schemeClr val="dk1"/>
    </cs:fontRef>
    <cs:spPr>
      <a:ln w="9525">
        <a:solidFill>
          <a:schemeClr val="lt1">
            <a:lumMod val="50000"/>
          </a:schemeClr>
        </a:solidFill>
        <a:round/>
      </a:ln>
    </cs:spPr>
  </cs:leaderLine>
  <cs:legend>
    <cs:lnRef idx="0"/>
    <cs:fillRef idx="0"/>
    <cs:effectRef idx="0"/>
    <cs:fontRef idx="minor">
      <a:schemeClr val="lt1">
        <a:lumMod val="75000"/>
      </a:schemeClr>
    </cs:fontRef>
    <cs:defRPr sz="1197"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75000"/>
      </a:schemeClr>
    </cs:fontRef>
    <cs:defRPr sz="1197" kern="1200"/>
  </cs:seriesAxis>
  <cs:seriesLine>
    <cs:lnRef idx="0"/>
    <cs:fillRef idx="0"/>
    <cs:effectRef idx="0"/>
    <cs:fontRef idx="minor">
      <a:schemeClr val="dk1"/>
    </cs:fontRef>
    <cs:spPr>
      <a:ln w="9525">
        <a:solidFill>
          <a:schemeClr val="lt1">
            <a:lumMod val="50000"/>
          </a:schemeClr>
        </a:solidFill>
        <a:round/>
      </a:ln>
    </cs:spPr>
  </cs:seriesLine>
  <cs:title>
    <cs:lnRef idx="0"/>
    <cs:fillRef idx="0"/>
    <cs:effectRef idx="0"/>
    <cs:fontRef idx="minor">
      <a:schemeClr val="lt1"/>
    </cs:fontRef>
    <cs:defRPr sz="2200" b="0" kern="1200" cap="all" baseline="0"/>
  </cs:title>
  <cs:trendline>
    <cs:lnRef idx="0">
      <cs:styleClr val="auto"/>
    </cs:lnRef>
    <cs:fillRef idx="0"/>
    <cs:effectRef idx="0"/>
    <cs:fontRef idx="minor">
      <a:schemeClr val="dk1"/>
    </cs:fontRef>
    <cs:spPr>
      <a:ln w="9525" cap="rnd">
        <a:solidFill>
          <a:schemeClr val="phClr">
            <a:alpha val="50000"/>
          </a:schemeClr>
        </a:solidFill>
      </a:ln>
    </cs:spPr>
  </cs:trendline>
  <cs:trendlineLabel>
    <cs:lnRef idx="0"/>
    <cs:fillRef idx="0"/>
    <cs:effectRef idx="0"/>
    <cs:fontRef idx="minor">
      <a:schemeClr val="lt1">
        <a:lumMod val="75000"/>
      </a:schemeClr>
    </cs:fontRef>
    <cs:defRPr sz="1197" kern="1200"/>
  </cs:trendlineLabel>
  <cs:upBar>
    <cs:lnRef idx="0"/>
    <cs:fillRef idx="0"/>
    <cs:effectRef idx="0"/>
    <cs:fontRef idx="minor">
      <a:schemeClr val="dk1"/>
    </cs:fontRef>
    <cs:spPr>
      <a:solidFill>
        <a:schemeClr val="lt1">
          <a:lumMod val="85000"/>
        </a:schemeClr>
      </a:solidFill>
      <a:ln w="9525">
        <a:solidFill>
          <a:schemeClr val="dk1">
            <a:lumMod val="50000"/>
          </a:schemeClr>
        </a:solidFill>
        <a:round/>
      </a:ln>
    </cs:spPr>
  </cs:upBar>
  <cs:valueAxis>
    <cs:lnRef idx="0"/>
    <cs:fillRef idx="0"/>
    <cs:effectRef idx="0"/>
    <cs:fontRef idx="minor">
      <a:schemeClr val="lt1">
        <a:lumMod val="75000"/>
      </a:schemeClr>
    </cs:fontRef>
    <cs:defRPr sz="1197" kern="1200"/>
  </cs:valueAxis>
  <cs:wall>
    <cs:lnRef idx="0"/>
    <cs:fillRef idx="0"/>
    <cs:effectRef idx="0"/>
    <cs:fontRef idx="minor">
      <a:schemeClr val="tx1"/>
    </cs:fontRef>
    <cs:spPr>
      <a:sp3d/>
    </cs:spPr>
  </cs:wall>
</cs:chartStyle>
</file>

<file path=ppt/charts/style13.xml><?xml version="1.0" encoding="utf-8"?>
<cs:chartStyle xmlns:cs="http://schemas.microsoft.com/office/drawing/2012/chartStyle" xmlns:a="http://schemas.openxmlformats.org/drawingml/2006/main" id="291">
  <cs:axisTitle>
    <cs:lnRef idx="0"/>
    <cs:fillRef idx="0"/>
    <cs:effectRef idx="0"/>
    <cs:fontRef idx="minor">
      <a:schemeClr val="lt1">
        <a:lumMod val="75000"/>
      </a:schemeClr>
    </cs:fontRef>
    <cs:defRPr sz="1197" kern="1200"/>
  </cs:axisTitle>
  <cs:categoryAxis>
    <cs:lnRef idx="0"/>
    <cs:fillRef idx="0"/>
    <cs:effectRef idx="0"/>
    <cs:fontRef idx="minor">
      <a:schemeClr val="lt1">
        <a:lumMod val="75000"/>
      </a:schemeClr>
    </cs:fontRef>
    <cs:defRPr sz="1197" kern="1200"/>
  </cs:categoryAxis>
  <cs:chartArea>
    <cs:lnRef idx="0"/>
    <cs:fillRef idx="0"/>
    <cs:effectRef idx="0"/>
    <cs:fontRef idx="minor">
      <a:schemeClr val="lt1"/>
    </cs:fontRef>
    <cs:spPr>
      <a:solidFill>
        <a:schemeClr val="dk1">
          <a:lumMod val="75000"/>
          <a:lumOff val="25000"/>
        </a:schemeClr>
      </a:solidFill>
      <a:ln w="6350" cap="flat" cmpd="sng" algn="ctr">
        <a:solidFill>
          <a:schemeClr val="dk1">
            <a:tint val="75000"/>
          </a:schemeClr>
        </a:solidFill>
        <a:round/>
      </a:ln>
    </cs:spPr>
    <cs:defRPr sz="1330" kern="1200"/>
  </cs:chartArea>
  <cs:dataLabel>
    <cs:lnRef idx="0"/>
    <cs:fillRef idx="0">
      <cs:styleClr val="auto"/>
    </cs:fillRef>
    <cs:effectRef idx="0"/>
    <cs:fontRef idx="minor">
      <a:schemeClr val="lt1"/>
    </cs:fontRef>
    <cs:spPr>
      <a:solidFill>
        <a:schemeClr val="phClr">
          <a:alpha val="30000"/>
        </a:schemeClr>
      </a:solidFill>
      <a:ln>
        <a:solidFill>
          <a:schemeClr val="lt1">
            <a:alpha val="50000"/>
          </a:schemeClr>
        </a:solidFill>
        <a:round/>
      </a:ln>
      <a:effectLst>
        <a:outerShdw blurRad="63500" dist="88900" dir="2700000" algn="tl" rotWithShape="0">
          <a:prstClr val="black">
            <a:alpha val="40000"/>
          </a:prstClr>
        </a:outerShdw>
      </a:effectLst>
    </cs:spPr>
    <cs:defRPr sz="1197" b="1" i="0" u="none" strike="noStrike" kern="1200" baseline="0"/>
  </cs:dataLabel>
  <cs:dataLabelCallout>
    <cs:lnRef idx="0"/>
    <cs:fillRef idx="0">
      <cs:styleClr val="auto"/>
    </cs:fillRef>
    <cs:effectRef idx="0"/>
    <cs:fontRef idx="minor">
      <a:schemeClr val="lt1"/>
    </cs:fontRef>
    <cs:spPr>
      <a:solidFill>
        <a:schemeClr val="phClr">
          <a:alpha val="30000"/>
        </a:schemeClr>
      </a:solidFill>
      <a:ln>
        <a:solidFill>
          <a:schemeClr val="lt1">
            <a:alpha val="50000"/>
          </a:schemeClr>
        </a:solidFill>
        <a:round/>
      </a:ln>
      <a:effectLst>
        <a:outerShdw blurRad="63500" dist="88900" dir="2700000" algn="tl" rotWithShape="0">
          <a:prstClr val="black">
            <a:alpha val="40000"/>
          </a:prstClr>
        </a:outerShdw>
      </a:effectLst>
    </cs:spPr>
    <cs:defRPr sz="1197" b="1" i="0" u="none" strike="noStrike" kern="1200" baseline="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tx1"/>
    </cs:fontRef>
    <cs:spPr>
      <a:solidFill>
        <a:schemeClr val="phClr">
          <a:alpha val="88000"/>
        </a:schemeClr>
      </a:solidFill>
      <a:ln>
        <a:solidFill>
          <a:schemeClr val="phClr">
            <a:lumMod val="50000"/>
          </a:schemeClr>
        </a:solidFill>
      </a:ln>
    </cs:spPr>
  </cs:dataPoint>
  <cs:dataPoint3D>
    <cs:lnRef idx="0">
      <cs:styleClr val="auto"/>
    </cs:lnRef>
    <cs:fillRef idx="0">
      <cs:styleClr val="auto"/>
    </cs:fillRef>
    <cs:effectRef idx="0"/>
    <cs:fontRef idx="minor">
      <a:schemeClr val="tx1"/>
    </cs:fontRef>
    <cs:spPr>
      <a:solidFill>
        <a:schemeClr val="phClr">
          <a:alpha val="88000"/>
        </a:schemeClr>
      </a:solidFill>
      <a:ln>
        <a:solidFill>
          <a:schemeClr val="phClr">
            <a:lumMod val="50000"/>
          </a:schemeClr>
        </a:solidFill>
      </a:ln>
      <a:scene3d>
        <a:camera prst="orthographicFront"/>
        <a:lightRig rig="threePt" dir="t"/>
      </a:scene3d>
      <a:sp3d prstMaterial="flat"/>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dk1">
            <a:lumMod val="75000"/>
            <a:lumOff val="25000"/>
          </a:schemeClr>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lt1">
        <a:lumMod val="75000"/>
      </a:schemeClr>
    </cs:fontRef>
    <cs:spPr>
      <a:ln w="9525">
        <a:solidFill>
          <a:schemeClr val="dk1">
            <a:lumMod val="50000"/>
            <a:lumOff val="50000"/>
          </a:schemeClr>
        </a:solidFill>
      </a:ln>
    </cs:spPr>
    <cs:defRPr sz="1197" kern="1200"/>
  </cs:dataTable>
  <cs:downBar>
    <cs:lnRef idx="0"/>
    <cs:fillRef idx="0"/>
    <cs:effectRef idx="0"/>
    <cs:fontRef idx="minor">
      <a:schemeClr val="lt1"/>
    </cs:fontRef>
    <cs:spPr>
      <a:solidFill>
        <a:schemeClr val="dk1">
          <a:lumMod val="50000"/>
          <a:lumOff val="50000"/>
        </a:schemeClr>
      </a:solidFill>
      <a:ln w="9525">
        <a:solidFill>
          <a:schemeClr val="dk1">
            <a:lumMod val="75000"/>
          </a:schemeClr>
        </a:solidFill>
        <a:round/>
      </a:ln>
    </cs:spPr>
  </cs:downBar>
  <cs:dropLine>
    <cs:lnRef idx="0"/>
    <cs:fillRef idx="0"/>
    <cs:effectRef idx="0"/>
    <cs:fontRef idx="minor">
      <a:schemeClr val="dk1"/>
    </cs:fontRef>
    <cs:spPr>
      <a:ln w="9525">
        <a:solidFill>
          <a:schemeClr val="lt1">
            <a:lumMod val="50000"/>
          </a:schemeClr>
        </a:solidFill>
        <a:round/>
      </a:ln>
    </cs:spPr>
  </cs:dropLine>
  <cs:errorBar>
    <cs:lnRef idx="0"/>
    <cs:fillRef idx="0"/>
    <cs:effectRef idx="0"/>
    <cs:fontRef idx="minor">
      <a:schemeClr val="dk1"/>
    </cs:fontRef>
    <cs:spPr>
      <a:ln w="9525">
        <a:solidFill>
          <a:schemeClr val="lt1">
            <a:lumMod val="50000"/>
          </a:schemeClr>
        </a:solidFill>
        <a:round/>
      </a:ln>
    </cs:spPr>
  </cs:errorBar>
  <cs:floor>
    <cs:lnRef idx="0"/>
    <cs:fillRef idx="0"/>
    <cs:effectRef idx="0"/>
    <cs:fontRef idx="minor">
      <a:schemeClr val="tx1"/>
    </cs:fontRef>
    <cs:spPr>
      <a:solidFill>
        <a:schemeClr val="bg2">
          <a:lumMod val="75000"/>
          <a:alpha val="27000"/>
        </a:schemeClr>
      </a:solidFill>
      <a:sp3d/>
    </cs:spPr>
  </cs:floor>
  <cs:gridlineMajor>
    <cs:lnRef idx="0"/>
    <cs:fillRef idx="0"/>
    <cs:effectRef idx="0"/>
    <cs:fontRef idx="minor">
      <a:schemeClr val="tx1"/>
    </cs:fontRef>
    <cs:spPr>
      <a:ln w="9525">
        <a:solidFill>
          <a:schemeClr val="lt1">
            <a:lumMod val="50000"/>
          </a:schemeClr>
        </a:solidFill>
      </a:ln>
    </cs:spPr>
  </cs:gridlineMajor>
  <cs:gridlineMinor>
    <cs:lnRef idx="0"/>
    <cs:fillRef idx="0"/>
    <cs:effectRef idx="0"/>
    <cs:fontRef idx="minor">
      <a:schemeClr val="tx1"/>
    </cs:fontRef>
    <cs:spPr>
      <a:ln w="9525">
        <a:solidFill>
          <a:schemeClr val="lt1">
            <a:lumMod val="40000"/>
          </a:schemeClr>
        </a:solidFill>
      </a:ln>
    </cs:spPr>
  </cs:gridlineMinor>
  <cs:hiLoLine>
    <cs:lnRef idx="0"/>
    <cs:fillRef idx="0"/>
    <cs:effectRef idx="0"/>
    <cs:fontRef idx="minor">
      <a:schemeClr val="dk1"/>
    </cs:fontRef>
    <cs:spPr>
      <a:ln w="9525">
        <a:solidFill>
          <a:schemeClr val="lt1">
            <a:lumMod val="50000"/>
          </a:schemeClr>
        </a:solidFill>
        <a:round/>
      </a:ln>
    </cs:spPr>
  </cs:hiLoLine>
  <cs:leaderLine>
    <cs:lnRef idx="0"/>
    <cs:fillRef idx="0"/>
    <cs:effectRef idx="0"/>
    <cs:fontRef idx="minor">
      <a:schemeClr val="dk1"/>
    </cs:fontRef>
    <cs:spPr>
      <a:ln w="9525">
        <a:solidFill>
          <a:schemeClr val="lt1">
            <a:lumMod val="50000"/>
          </a:schemeClr>
        </a:solidFill>
        <a:round/>
      </a:ln>
    </cs:spPr>
  </cs:leaderLine>
  <cs:legend>
    <cs:lnRef idx="0"/>
    <cs:fillRef idx="0"/>
    <cs:effectRef idx="0"/>
    <cs:fontRef idx="minor">
      <a:schemeClr val="lt1">
        <a:lumMod val="75000"/>
      </a:schemeClr>
    </cs:fontRef>
    <cs:defRPr sz="1197"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75000"/>
      </a:schemeClr>
    </cs:fontRef>
    <cs:defRPr sz="1197" kern="1200"/>
  </cs:seriesAxis>
  <cs:seriesLine>
    <cs:lnRef idx="0"/>
    <cs:fillRef idx="0"/>
    <cs:effectRef idx="0"/>
    <cs:fontRef idx="minor">
      <a:schemeClr val="dk1"/>
    </cs:fontRef>
    <cs:spPr>
      <a:ln w="9525">
        <a:solidFill>
          <a:schemeClr val="lt1">
            <a:lumMod val="50000"/>
          </a:schemeClr>
        </a:solidFill>
        <a:round/>
      </a:ln>
    </cs:spPr>
  </cs:seriesLine>
  <cs:title>
    <cs:lnRef idx="0"/>
    <cs:fillRef idx="0"/>
    <cs:effectRef idx="0"/>
    <cs:fontRef idx="minor">
      <a:schemeClr val="lt1"/>
    </cs:fontRef>
    <cs:defRPr sz="2200" b="0" kern="1200" cap="all" baseline="0"/>
  </cs:title>
  <cs:trendline>
    <cs:lnRef idx="0">
      <cs:styleClr val="auto"/>
    </cs:lnRef>
    <cs:fillRef idx="0"/>
    <cs:effectRef idx="0"/>
    <cs:fontRef idx="minor">
      <a:schemeClr val="dk1"/>
    </cs:fontRef>
    <cs:spPr>
      <a:ln w="9525" cap="rnd">
        <a:solidFill>
          <a:schemeClr val="phClr">
            <a:alpha val="50000"/>
          </a:schemeClr>
        </a:solidFill>
      </a:ln>
    </cs:spPr>
  </cs:trendline>
  <cs:trendlineLabel>
    <cs:lnRef idx="0"/>
    <cs:fillRef idx="0"/>
    <cs:effectRef idx="0"/>
    <cs:fontRef idx="minor">
      <a:schemeClr val="lt1">
        <a:lumMod val="75000"/>
      </a:schemeClr>
    </cs:fontRef>
    <cs:defRPr sz="1197" kern="1200"/>
  </cs:trendlineLabel>
  <cs:upBar>
    <cs:lnRef idx="0"/>
    <cs:fillRef idx="0"/>
    <cs:effectRef idx="0"/>
    <cs:fontRef idx="minor">
      <a:schemeClr val="dk1"/>
    </cs:fontRef>
    <cs:spPr>
      <a:solidFill>
        <a:schemeClr val="lt1">
          <a:lumMod val="85000"/>
        </a:schemeClr>
      </a:solidFill>
      <a:ln w="9525">
        <a:solidFill>
          <a:schemeClr val="dk1">
            <a:lumMod val="50000"/>
          </a:schemeClr>
        </a:solidFill>
        <a:round/>
      </a:ln>
    </cs:spPr>
  </cs:upBar>
  <cs:valueAxis>
    <cs:lnRef idx="0"/>
    <cs:fillRef idx="0"/>
    <cs:effectRef idx="0"/>
    <cs:fontRef idx="minor">
      <a:schemeClr val="lt1">
        <a:lumMod val="75000"/>
      </a:schemeClr>
    </cs:fontRef>
    <cs:defRPr sz="1197" kern="1200"/>
  </cs:valueAxis>
  <cs:wall>
    <cs:lnRef idx="0"/>
    <cs:fillRef idx="0"/>
    <cs:effectRef idx="0"/>
    <cs:fontRef idx="minor">
      <a:schemeClr val="tx1"/>
    </cs:fontRef>
    <cs:spPr>
      <a:sp3d/>
    </cs:spPr>
  </cs:wall>
</cs:chartStyle>
</file>

<file path=ppt/charts/style14.xml><?xml version="1.0" encoding="utf-8"?>
<cs:chartStyle xmlns:cs="http://schemas.microsoft.com/office/drawing/2012/chartStyle" xmlns:a="http://schemas.openxmlformats.org/drawingml/2006/main" id="291">
  <cs:axisTitle>
    <cs:lnRef idx="0"/>
    <cs:fillRef idx="0"/>
    <cs:effectRef idx="0"/>
    <cs:fontRef idx="minor">
      <a:schemeClr val="lt1">
        <a:lumMod val="75000"/>
      </a:schemeClr>
    </cs:fontRef>
    <cs:defRPr sz="1197" kern="1200"/>
  </cs:axisTitle>
  <cs:categoryAxis>
    <cs:lnRef idx="0"/>
    <cs:fillRef idx="0"/>
    <cs:effectRef idx="0"/>
    <cs:fontRef idx="minor">
      <a:schemeClr val="lt1">
        <a:lumMod val="75000"/>
      </a:schemeClr>
    </cs:fontRef>
    <cs:defRPr sz="1197" kern="1200"/>
  </cs:categoryAxis>
  <cs:chartArea>
    <cs:lnRef idx="0"/>
    <cs:fillRef idx="0"/>
    <cs:effectRef idx="0"/>
    <cs:fontRef idx="minor">
      <a:schemeClr val="lt1"/>
    </cs:fontRef>
    <cs:spPr>
      <a:solidFill>
        <a:schemeClr val="dk1">
          <a:lumMod val="75000"/>
          <a:lumOff val="25000"/>
        </a:schemeClr>
      </a:solidFill>
      <a:ln w="6350" cap="flat" cmpd="sng" algn="ctr">
        <a:solidFill>
          <a:schemeClr val="dk1">
            <a:tint val="75000"/>
          </a:schemeClr>
        </a:solidFill>
        <a:round/>
      </a:ln>
    </cs:spPr>
    <cs:defRPr sz="1330" kern="1200"/>
  </cs:chartArea>
  <cs:dataLabel>
    <cs:lnRef idx="0"/>
    <cs:fillRef idx="0">
      <cs:styleClr val="auto"/>
    </cs:fillRef>
    <cs:effectRef idx="0"/>
    <cs:fontRef idx="minor">
      <a:schemeClr val="lt1"/>
    </cs:fontRef>
    <cs:spPr>
      <a:solidFill>
        <a:schemeClr val="phClr">
          <a:alpha val="30000"/>
        </a:schemeClr>
      </a:solidFill>
      <a:ln>
        <a:solidFill>
          <a:schemeClr val="lt1">
            <a:alpha val="50000"/>
          </a:schemeClr>
        </a:solidFill>
        <a:round/>
      </a:ln>
      <a:effectLst>
        <a:outerShdw blurRad="63500" dist="88900" dir="2700000" algn="tl" rotWithShape="0">
          <a:prstClr val="black">
            <a:alpha val="40000"/>
          </a:prstClr>
        </a:outerShdw>
      </a:effectLst>
    </cs:spPr>
    <cs:defRPr sz="1197" b="1" i="0" u="none" strike="noStrike" kern="1200" baseline="0"/>
  </cs:dataLabel>
  <cs:dataLabelCallout>
    <cs:lnRef idx="0"/>
    <cs:fillRef idx="0">
      <cs:styleClr val="auto"/>
    </cs:fillRef>
    <cs:effectRef idx="0"/>
    <cs:fontRef idx="minor">
      <a:schemeClr val="lt1"/>
    </cs:fontRef>
    <cs:spPr>
      <a:solidFill>
        <a:schemeClr val="phClr">
          <a:alpha val="30000"/>
        </a:schemeClr>
      </a:solidFill>
      <a:ln>
        <a:solidFill>
          <a:schemeClr val="lt1">
            <a:alpha val="50000"/>
          </a:schemeClr>
        </a:solidFill>
        <a:round/>
      </a:ln>
      <a:effectLst>
        <a:outerShdw blurRad="63500" dist="88900" dir="2700000" algn="tl" rotWithShape="0">
          <a:prstClr val="black">
            <a:alpha val="40000"/>
          </a:prstClr>
        </a:outerShdw>
      </a:effectLst>
    </cs:spPr>
    <cs:defRPr sz="1197" b="1" i="0" u="none" strike="noStrike" kern="1200" baseline="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tx1"/>
    </cs:fontRef>
    <cs:spPr>
      <a:solidFill>
        <a:schemeClr val="phClr">
          <a:alpha val="88000"/>
        </a:schemeClr>
      </a:solidFill>
      <a:ln>
        <a:solidFill>
          <a:schemeClr val="phClr">
            <a:lumMod val="50000"/>
          </a:schemeClr>
        </a:solidFill>
      </a:ln>
    </cs:spPr>
  </cs:dataPoint>
  <cs:dataPoint3D>
    <cs:lnRef idx="0">
      <cs:styleClr val="auto"/>
    </cs:lnRef>
    <cs:fillRef idx="0">
      <cs:styleClr val="auto"/>
    </cs:fillRef>
    <cs:effectRef idx="0"/>
    <cs:fontRef idx="minor">
      <a:schemeClr val="tx1"/>
    </cs:fontRef>
    <cs:spPr>
      <a:solidFill>
        <a:schemeClr val="phClr">
          <a:alpha val="88000"/>
        </a:schemeClr>
      </a:solidFill>
      <a:ln>
        <a:solidFill>
          <a:schemeClr val="phClr">
            <a:lumMod val="50000"/>
          </a:schemeClr>
        </a:solidFill>
      </a:ln>
      <a:scene3d>
        <a:camera prst="orthographicFront"/>
        <a:lightRig rig="threePt" dir="t"/>
      </a:scene3d>
      <a:sp3d prstMaterial="flat"/>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dk1">
            <a:lumMod val="75000"/>
            <a:lumOff val="25000"/>
          </a:schemeClr>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lt1">
        <a:lumMod val="75000"/>
      </a:schemeClr>
    </cs:fontRef>
    <cs:spPr>
      <a:ln w="9525">
        <a:solidFill>
          <a:schemeClr val="dk1">
            <a:lumMod val="50000"/>
            <a:lumOff val="50000"/>
          </a:schemeClr>
        </a:solidFill>
      </a:ln>
    </cs:spPr>
    <cs:defRPr sz="1197" kern="1200"/>
  </cs:dataTable>
  <cs:downBar>
    <cs:lnRef idx="0"/>
    <cs:fillRef idx="0"/>
    <cs:effectRef idx="0"/>
    <cs:fontRef idx="minor">
      <a:schemeClr val="lt1"/>
    </cs:fontRef>
    <cs:spPr>
      <a:solidFill>
        <a:schemeClr val="dk1">
          <a:lumMod val="50000"/>
          <a:lumOff val="50000"/>
        </a:schemeClr>
      </a:solidFill>
      <a:ln w="9525">
        <a:solidFill>
          <a:schemeClr val="dk1">
            <a:lumMod val="75000"/>
          </a:schemeClr>
        </a:solidFill>
        <a:round/>
      </a:ln>
    </cs:spPr>
  </cs:downBar>
  <cs:dropLine>
    <cs:lnRef idx="0"/>
    <cs:fillRef idx="0"/>
    <cs:effectRef idx="0"/>
    <cs:fontRef idx="minor">
      <a:schemeClr val="dk1"/>
    </cs:fontRef>
    <cs:spPr>
      <a:ln w="9525">
        <a:solidFill>
          <a:schemeClr val="lt1">
            <a:lumMod val="50000"/>
          </a:schemeClr>
        </a:solidFill>
        <a:round/>
      </a:ln>
    </cs:spPr>
  </cs:dropLine>
  <cs:errorBar>
    <cs:lnRef idx="0"/>
    <cs:fillRef idx="0"/>
    <cs:effectRef idx="0"/>
    <cs:fontRef idx="minor">
      <a:schemeClr val="dk1"/>
    </cs:fontRef>
    <cs:spPr>
      <a:ln w="9525">
        <a:solidFill>
          <a:schemeClr val="lt1">
            <a:lumMod val="50000"/>
          </a:schemeClr>
        </a:solidFill>
        <a:round/>
      </a:ln>
    </cs:spPr>
  </cs:errorBar>
  <cs:floor>
    <cs:lnRef idx="0"/>
    <cs:fillRef idx="0"/>
    <cs:effectRef idx="0"/>
    <cs:fontRef idx="minor">
      <a:schemeClr val="tx1"/>
    </cs:fontRef>
    <cs:spPr>
      <a:solidFill>
        <a:schemeClr val="bg2">
          <a:lumMod val="75000"/>
          <a:alpha val="27000"/>
        </a:schemeClr>
      </a:solidFill>
      <a:sp3d/>
    </cs:spPr>
  </cs:floor>
  <cs:gridlineMajor>
    <cs:lnRef idx="0"/>
    <cs:fillRef idx="0"/>
    <cs:effectRef idx="0"/>
    <cs:fontRef idx="minor">
      <a:schemeClr val="tx1"/>
    </cs:fontRef>
    <cs:spPr>
      <a:ln w="9525">
        <a:solidFill>
          <a:schemeClr val="lt1">
            <a:lumMod val="50000"/>
          </a:schemeClr>
        </a:solidFill>
      </a:ln>
    </cs:spPr>
  </cs:gridlineMajor>
  <cs:gridlineMinor>
    <cs:lnRef idx="0"/>
    <cs:fillRef idx="0"/>
    <cs:effectRef idx="0"/>
    <cs:fontRef idx="minor">
      <a:schemeClr val="tx1"/>
    </cs:fontRef>
    <cs:spPr>
      <a:ln w="9525">
        <a:solidFill>
          <a:schemeClr val="lt1">
            <a:lumMod val="40000"/>
          </a:schemeClr>
        </a:solidFill>
      </a:ln>
    </cs:spPr>
  </cs:gridlineMinor>
  <cs:hiLoLine>
    <cs:lnRef idx="0"/>
    <cs:fillRef idx="0"/>
    <cs:effectRef idx="0"/>
    <cs:fontRef idx="minor">
      <a:schemeClr val="dk1"/>
    </cs:fontRef>
    <cs:spPr>
      <a:ln w="9525">
        <a:solidFill>
          <a:schemeClr val="lt1">
            <a:lumMod val="50000"/>
          </a:schemeClr>
        </a:solidFill>
        <a:round/>
      </a:ln>
    </cs:spPr>
  </cs:hiLoLine>
  <cs:leaderLine>
    <cs:lnRef idx="0"/>
    <cs:fillRef idx="0"/>
    <cs:effectRef idx="0"/>
    <cs:fontRef idx="minor">
      <a:schemeClr val="dk1"/>
    </cs:fontRef>
    <cs:spPr>
      <a:ln w="9525">
        <a:solidFill>
          <a:schemeClr val="lt1">
            <a:lumMod val="50000"/>
          </a:schemeClr>
        </a:solidFill>
        <a:round/>
      </a:ln>
    </cs:spPr>
  </cs:leaderLine>
  <cs:legend>
    <cs:lnRef idx="0"/>
    <cs:fillRef idx="0"/>
    <cs:effectRef idx="0"/>
    <cs:fontRef idx="minor">
      <a:schemeClr val="lt1">
        <a:lumMod val="75000"/>
      </a:schemeClr>
    </cs:fontRef>
    <cs:defRPr sz="1197"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75000"/>
      </a:schemeClr>
    </cs:fontRef>
    <cs:defRPr sz="1197" kern="1200"/>
  </cs:seriesAxis>
  <cs:seriesLine>
    <cs:lnRef idx="0"/>
    <cs:fillRef idx="0"/>
    <cs:effectRef idx="0"/>
    <cs:fontRef idx="minor">
      <a:schemeClr val="dk1"/>
    </cs:fontRef>
    <cs:spPr>
      <a:ln w="9525">
        <a:solidFill>
          <a:schemeClr val="lt1">
            <a:lumMod val="50000"/>
          </a:schemeClr>
        </a:solidFill>
        <a:round/>
      </a:ln>
    </cs:spPr>
  </cs:seriesLine>
  <cs:title>
    <cs:lnRef idx="0"/>
    <cs:fillRef idx="0"/>
    <cs:effectRef idx="0"/>
    <cs:fontRef idx="minor">
      <a:schemeClr val="lt1"/>
    </cs:fontRef>
    <cs:defRPr sz="2200" b="0" kern="1200" cap="all" baseline="0"/>
  </cs:title>
  <cs:trendline>
    <cs:lnRef idx="0">
      <cs:styleClr val="auto"/>
    </cs:lnRef>
    <cs:fillRef idx="0"/>
    <cs:effectRef idx="0"/>
    <cs:fontRef idx="minor">
      <a:schemeClr val="dk1"/>
    </cs:fontRef>
    <cs:spPr>
      <a:ln w="9525" cap="rnd">
        <a:solidFill>
          <a:schemeClr val="phClr">
            <a:alpha val="50000"/>
          </a:schemeClr>
        </a:solidFill>
      </a:ln>
    </cs:spPr>
  </cs:trendline>
  <cs:trendlineLabel>
    <cs:lnRef idx="0"/>
    <cs:fillRef idx="0"/>
    <cs:effectRef idx="0"/>
    <cs:fontRef idx="minor">
      <a:schemeClr val="lt1">
        <a:lumMod val="75000"/>
      </a:schemeClr>
    </cs:fontRef>
    <cs:defRPr sz="1197" kern="1200"/>
  </cs:trendlineLabel>
  <cs:upBar>
    <cs:lnRef idx="0"/>
    <cs:fillRef idx="0"/>
    <cs:effectRef idx="0"/>
    <cs:fontRef idx="minor">
      <a:schemeClr val="dk1"/>
    </cs:fontRef>
    <cs:spPr>
      <a:solidFill>
        <a:schemeClr val="lt1">
          <a:lumMod val="85000"/>
        </a:schemeClr>
      </a:solidFill>
      <a:ln w="9525">
        <a:solidFill>
          <a:schemeClr val="dk1">
            <a:lumMod val="50000"/>
          </a:schemeClr>
        </a:solidFill>
        <a:round/>
      </a:ln>
    </cs:spPr>
  </cs:upBar>
  <cs:valueAxis>
    <cs:lnRef idx="0"/>
    <cs:fillRef idx="0"/>
    <cs:effectRef idx="0"/>
    <cs:fontRef idx="minor">
      <a:schemeClr val="lt1">
        <a:lumMod val="75000"/>
      </a:schemeClr>
    </cs:fontRef>
    <cs:defRPr sz="1197" kern="1200"/>
  </cs:valueAxis>
  <cs:wall>
    <cs:lnRef idx="0"/>
    <cs:fillRef idx="0"/>
    <cs:effectRef idx="0"/>
    <cs:fontRef idx="minor">
      <a:schemeClr val="tx1"/>
    </cs:fontRef>
    <cs:spPr>
      <a:sp3d/>
    </cs:spPr>
  </cs:wall>
</cs:chartStyle>
</file>

<file path=ppt/charts/style15.xml><?xml version="1.0" encoding="utf-8"?>
<cs:chartStyle xmlns:cs="http://schemas.microsoft.com/office/drawing/2012/chartStyle" xmlns:a="http://schemas.openxmlformats.org/drawingml/2006/main" id="291">
  <cs:axisTitle>
    <cs:lnRef idx="0"/>
    <cs:fillRef idx="0"/>
    <cs:effectRef idx="0"/>
    <cs:fontRef idx="minor">
      <a:schemeClr val="lt1">
        <a:lumMod val="75000"/>
      </a:schemeClr>
    </cs:fontRef>
    <cs:defRPr sz="1197" kern="1200"/>
  </cs:axisTitle>
  <cs:categoryAxis>
    <cs:lnRef idx="0"/>
    <cs:fillRef idx="0"/>
    <cs:effectRef idx="0"/>
    <cs:fontRef idx="minor">
      <a:schemeClr val="lt1">
        <a:lumMod val="75000"/>
      </a:schemeClr>
    </cs:fontRef>
    <cs:defRPr sz="1197" kern="1200"/>
  </cs:categoryAxis>
  <cs:chartArea>
    <cs:lnRef idx="0"/>
    <cs:fillRef idx="0"/>
    <cs:effectRef idx="0"/>
    <cs:fontRef idx="minor">
      <a:schemeClr val="lt1"/>
    </cs:fontRef>
    <cs:spPr>
      <a:solidFill>
        <a:schemeClr val="dk1">
          <a:lumMod val="75000"/>
          <a:lumOff val="25000"/>
        </a:schemeClr>
      </a:solidFill>
      <a:ln w="6350" cap="flat" cmpd="sng" algn="ctr">
        <a:solidFill>
          <a:schemeClr val="dk1">
            <a:tint val="75000"/>
          </a:schemeClr>
        </a:solidFill>
        <a:round/>
      </a:ln>
    </cs:spPr>
    <cs:defRPr sz="1330" kern="1200"/>
  </cs:chartArea>
  <cs:dataLabel>
    <cs:lnRef idx="0"/>
    <cs:fillRef idx="0">
      <cs:styleClr val="auto"/>
    </cs:fillRef>
    <cs:effectRef idx="0"/>
    <cs:fontRef idx="minor">
      <a:schemeClr val="lt1"/>
    </cs:fontRef>
    <cs:spPr>
      <a:solidFill>
        <a:schemeClr val="phClr">
          <a:alpha val="30000"/>
        </a:schemeClr>
      </a:solidFill>
      <a:ln>
        <a:solidFill>
          <a:schemeClr val="lt1">
            <a:alpha val="50000"/>
          </a:schemeClr>
        </a:solidFill>
        <a:round/>
      </a:ln>
      <a:effectLst>
        <a:outerShdw blurRad="63500" dist="88900" dir="2700000" algn="tl" rotWithShape="0">
          <a:prstClr val="black">
            <a:alpha val="40000"/>
          </a:prstClr>
        </a:outerShdw>
      </a:effectLst>
    </cs:spPr>
    <cs:defRPr sz="1197" b="1" i="0" u="none" strike="noStrike" kern="1200" baseline="0"/>
  </cs:dataLabel>
  <cs:dataLabelCallout>
    <cs:lnRef idx="0"/>
    <cs:fillRef idx="0">
      <cs:styleClr val="auto"/>
    </cs:fillRef>
    <cs:effectRef idx="0"/>
    <cs:fontRef idx="minor">
      <a:schemeClr val="lt1"/>
    </cs:fontRef>
    <cs:spPr>
      <a:solidFill>
        <a:schemeClr val="phClr">
          <a:alpha val="30000"/>
        </a:schemeClr>
      </a:solidFill>
      <a:ln>
        <a:solidFill>
          <a:schemeClr val="lt1">
            <a:alpha val="50000"/>
          </a:schemeClr>
        </a:solidFill>
        <a:round/>
      </a:ln>
      <a:effectLst>
        <a:outerShdw blurRad="63500" dist="88900" dir="2700000" algn="tl" rotWithShape="0">
          <a:prstClr val="black">
            <a:alpha val="40000"/>
          </a:prstClr>
        </a:outerShdw>
      </a:effectLst>
    </cs:spPr>
    <cs:defRPr sz="1197" b="1" i="0" u="none" strike="noStrike" kern="1200" baseline="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tx1"/>
    </cs:fontRef>
    <cs:spPr>
      <a:solidFill>
        <a:schemeClr val="phClr">
          <a:alpha val="88000"/>
        </a:schemeClr>
      </a:solidFill>
      <a:ln>
        <a:solidFill>
          <a:schemeClr val="phClr">
            <a:lumMod val="50000"/>
          </a:schemeClr>
        </a:solidFill>
      </a:ln>
    </cs:spPr>
  </cs:dataPoint>
  <cs:dataPoint3D>
    <cs:lnRef idx="0">
      <cs:styleClr val="auto"/>
    </cs:lnRef>
    <cs:fillRef idx="0">
      <cs:styleClr val="auto"/>
    </cs:fillRef>
    <cs:effectRef idx="0"/>
    <cs:fontRef idx="minor">
      <a:schemeClr val="tx1"/>
    </cs:fontRef>
    <cs:spPr>
      <a:solidFill>
        <a:schemeClr val="phClr">
          <a:alpha val="88000"/>
        </a:schemeClr>
      </a:solidFill>
      <a:ln>
        <a:solidFill>
          <a:schemeClr val="phClr">
            <a:lumMod val="50000"/>
          </a:schemeClr>
        </a:solidFill>
      </a:ln>
      <a:scene3d>
        <a:camera prst="orthographicFront"/>
        <a:lightRig rig="threePt" dir="t"/>
      </a:scene3d>
      <a:sp3d prstMaterial="flat"/>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dk1">
            <a:lumMod val="75000"/>
            <a:lumOff val="25000"/>
          </a:schemeClr>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lt1">
        <a:lumMod val="75000"/>
      </a:schemeClr>
    </cs:fontRef>
    <cs:spPr>
      <a:ln w="9525">
        <a:solidFill>
          <a:schemeClr val="dk1">
            <a:lumMod val="50000"/>
            <a:lumOff val="50000"/>
          </a:schemeClr>
        </a:solidFill>
      </a:ln>
    </cs:spPr>
    <cs:defRPr sz="1197" kern="1200"/>
  </cs:dataTable>
  <cs:downBar>
    <cs:lnRef idx="0"/>
    <cs:fillRef idx="0"/>
    <cs:effectRef idx="0"/>
    <cs:fontRef idx="minor">
      <a:schemeClr val="lt1"/>
    </cs:fontRef>
    <cs:spPr>
      <a:solidFill>
        <a:schemeClr val="dk1">
          <a:lumMod val="50000"/>
          <a:lumOff val="50000"/>
        </a:schemeClr>
      </a:solidFill>
      <a:ln w="9525">
        <a:solidFill>
          <a:schemeClr val="dk1">
            <a:lumMod val="75000"/>
          </a:schemeClr>
        </a:solidFill>
        <a:round/>
      </a:ln>
    </cs:spPr>
  </cs:downBar>
  <cs:dropLine>
    <cs:lnRef idx="0"/>
    <cs:fillRef idx="0"/>
    <cs:effectRef idx="0"/>
    <cs:fontRef idx="minor">
      <a:schemeClr val="dk1"/>
    </cs:fontRef>
    <cs:spPr>
      <a:ln w="9525">
        <a:solidFill>
          <a:schemeClr val="lt1">
            <a:lumMod val="50000"/>
          </a:schemeClr>
        </a:solidFill>
        <a:round/>
      </a:ln>
    </cs:spPr>
  </cs:dropLine>
  <cs:errorBar>
    <cs:lnRef idx="0"/>
    <cs:fillRef idx="0"/>
    <cs:effectRef idx="0"/>
    <cs:fontRef idx="minor">
      <a:schemeClr val="dk1"/>
    </cs:fontRef>
    <cs:spPr>
      <a:ln w="9525">
        <a:solidFill>
          <a:schemeClr val="lt1">
            <a:lumMod val="50000"/>
          </a:schemeClr>
        </a:solidFill>
        <a:round/>
      </a:ln>
    </cs:spPr>
  </cs:errorBar>
  <cs:floor>
    <cs:lnRef idx="0"/>
    <cs:fillRef idx="0"/>
    <cs:effectRef idx="0"/>
    <cs:fontRef idx="minor">
      <a:schemeClr val="tx1"/>
    </cs:fontRef>
    <cs:spPr>
      <a:solidFill>
        <a:schemeClr val="bg2">
          <a:lumMod val="75000"/>
          <a:alpha val="27000"/>
        </a:schemeClr>
      </a:solidFill>
      <a:sp3d/>
    </cs:spPr>
  </cs:floor>
  <cs:gridlineMajor>
    <cs:lnRef idx="0"/>
    <cs:fillRef idx="0"/>
    <cs:effectRef idx="0"/>
    <cs:fontRef idx="minor">
      <a:schemeClr val="tx1"/>
    </cs:fontRef>
    <cs:spPr>
      <a:ln w="9525">
        <a:solidFill>
          <a:schemeClr val="lt1">
            <a:lumMod val="50000"/>
          </a:schemeClr>
        </a:solidFill>
      </a:ln>
    </cs:spPr>
  </cs:gridlineMajor>
  <cs:gridlineMinor>
    <cs:lnRef idx="0"/>
    <cs:fillRef idx="0"/>
    <cs:effectRef idx="0"/>
    <cs:fontRef idx="minor">
      <a:schemeClr val="tx1"/>
    </cs:fontRef>
    <cs:spPr>
      <a:ln w="9525">
        <a:solidFill>
          <a:schemeClr val="lt1">
            <a:lumMod val="40000"/>
          </a:schemeClr>
        </a:solidFill>
      </a:ln>
    </cs:spPr>
  </cs:gridlineMinor>
  <cs:hiLoLine>
    <cs:lnRef idx="0"/>
    <cs:fillRef idx="0"/>
    <cs:effectRef idx="0"/>
    <cs:fontRef idx="minor">
      <a:schemeClr val="dk1"/>
    </cs:fontRef>
    <cs:spPr>
      <a:ln w="9525">
        <a:solidFill>
          <a:schemeClr val="lt1">
            <a:lumMod val="50000"/>
          </a:schemeClr>
        </a:solidFill>
        <a:round/>
      </a:ln>
    </cs:spPr>
  </cs:hiLoLine>
  <cs:leaderLine>
    <cs:lnRef idx="0"/>
    <cs:fillRef idx="0"/>
    <cs:effectRef idx="0"/>
    <cs:fontRef idx="minor">
      <a:schemeClr val="dk1"/>
    </cs:fontRef>
    <cs:spPr>
      <a:ln w="9525">
        <a:solidFill>
          <a:schemeClr val="lt1">
            <a:lumMod val="50000"/>
          </a:schemeClr>
        </a:solidFill>
        <a:round/>
      </a:ln>
    </cs:spPr>
  </cs:leaderLine>
  <cs:legend>
    <cs:lnRef idx="0"/>
    <cs:fillRef idx="0"/>
    <cs:effectRef idx="0"/>
    <cs:fontRef idx="minor">
      <a:schemeClr val="lt1">
        <a:lumMod val="75000"/>
      </a:schemeClr>
    </cs:fontRef>
    <cs:defRPr sz="1197"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75000"/>
      </a:schemeClr>
    </cs:fontRef>
    <cs:defRPr sz="1197" kern="1200"/>
  </cs:seriesAxis>
  <cs:seriesLine>
    <cs:lnRef idx="0"/>
    <cs:fillRef idx="0"/>
    <cs:effectRef idx="0"/>
    <cs:fontRef idx="minor">
      <a:schemeClr val="dk1"/>
    </cs:fontRef>
    <cs:spPr>
      <a:ln w="9525">
        <a:solidFill>
          <a:schemeClr val="lt1">
            <a:lumMod val="50000"/>
          </a:schemeClr>
        </a:solidFill>
        <a:round/>
      </a:ln>
    </cs:spPr>
  </cs:seriesLine>
  <cs:title>
    <cs:lnRef idx="0"/>
    <cs:fillRef idx="0"/>
    <cs:effectRef idx="0"/>
    <cs:fontRef idx="minor">
      <a:schemeClr val="lt1"/>
    </cs:fontRef>
    <cs:defRPr sz="2200" b="0" kern="1200" cap="all" baseline="0"/>
  </cs:title>
  <cs:trendline>
    <cs:lnRef idx="0">
      <cs:styleClr val="auto"/>
    </cs:lnRef>
    <cs:fillRef idx="0"/>
    <cs:effectRef idx="0"/>
    <cs:fontRef idx="minor">
      <a:schemeClr val="dk1"/>
    </cs:fontRef>
    <cs:spPr>
      <a:ln w="9525" cap="rnd">
        <a:solidFill>
          <a:schemeClr val="phClr">
            <a:alpha val="50000"/>
          </a:schemeClr>
        </a:solidFill>
      </a:ln>
    </cs:spPr>
  </cs:trendline>
  <cs:trendlineLabel>
    <cs:lnRef idx="0"/>
    <cs:fillRef idx="0"/>
    <cs:effectRef idx="0"/>
    <cs:fontRef idx="minor">
      <a:schemeClr val="lt1">
        <a:lumMod val="75000"/>
      </a:schemeClr>
    </cs:fontRef>
    <cs:defRPr sz="1197" kern="1200"/>
  </cs:trendlineLabel>
  <cs:upBar>
    <cs:lnRef idx="0"/>
    <cs:fillRef idx="0"/>
    <cs:effectRef idx="0"/>
    <cs:fontRef idx="minor">
      <a:schemeClr val="dk1"/>
    </cs:fontRef>
    <cs:spPr>
      <a:solidFill>
        <a:schemeClr val="lt1">
          <a:lumMod val="85000"/>
        </a:schemeClr>
      </a:solidFill>
      <a:ln w="9525">
        <a:solidFill>
          <a:schemeClr val="dk1">
            <a:lumMod val="50000"/>
          </a:schemeClr>
        </a:solidFill>
        <a:round/>
      </a:ln>
    </cs:spPr>
  </cs:upBar>
  <cs:valueAxis>
    <cs:lnRef idx="0"/>
    <cs:fillRef idx="0"/>
    <cs:effectRef idx="0"/>
    <cs:fontRef idx="minor">
      <a:schemeClr val="lt1">
        <a:lumMod val="75000"/>
      </a:schemeClr>
    </cs:fontRef>
    <cs:defRPr sz="1197" kern="1200"/>
  </cs:valueAxis>
  <cs:wall>
    <cs:lnRef idx="0"/>
    <cs:fillRef idx="0"/>
    <cs:effectRef idx="0"/>
    <cs:fontRef idx="minor">
      <a:schemeClr val="tx1"/>
    </cs:fontRef>
    <cs:spPr>
      <a:sp3d/>
    </cs:spPr>
  </cs:wall>
</cs:chartStyle>
</file>

<file path=ppt/charts/style16.xml><?xml version="1.0" encoding="utf-8"?>
<cs:chartStyle xmlns:cs="http://schemas.microsoft.com/office/drawing/2012/chartStyle" xmlns:a="http://schemas.openxmlformats.org/drawingml/2006/main" id="291">
  <cs:axisTitle>
    <cs:lnRef idx="0"/>
    <cs:fillRef idx="0"/>
    <cs:effectRef idx="0"/>
    <cs:fontRef idx="minor">
      <a:schemeClr val="lt1">
        <a:lumMod val="75000"/>
      </a:schemeClr>
    </cs:fontRef>
    <cs:defRPr sz="1197" kern="1200"/>
  </cs:axisTitle>
  <cs:categoryAxis>
    <cs:lnRef idx="0"/>
    <cs:fillRef idx="0"/>
    <cs:effectRef idx="0"/>
    <cs:fontRef idx="minor">
      <a:schemeClr val="lt1">
        <a:lumMod val="75000"/>
      </a:schemeClr>
    </cs:fontRef>
    <cs:defRPr sz="1197" kern="1200"/>
  </cs:categoryAxis>
  <cs:chartArea>
    <cs:lnRef idx="0"/>
    <cs:fillRef idx="0"/>
    <cs:effectRef idx="0"/>
    <cs:fontRef idx="minor">
      <a:schemeClr val="lt1"/>
    </cs:fontRef>
    <cs:spPr>
      <a:solidFill>
        <a:schemeClr val="dk1">
          <a:lumMod val="75000"/>
          <a:lumOff val="25000"/>
        </a:schemeClr>
      </a:solidFill>
      <a:ln w="6350" cap="flat" cmpd="sng" algn="ctr">
        <a:solidFill>
          <a:schemeClr val="dk1">
            <a:tint val="75000"/>
          </a:schemeClr>
        </a:solidFill>
        <a:round/>
      </a:ln>
    </cs:spPr>
    <cs:defRPr sz="1330" kern="1200"/>
  </cs:chartArea>
  <cs:dataLabel>
    <cs:lnRef idx="0"/>
    <cs:fillRef idx="0">
      <cs:styleClr val="auto"/>
    </cs:fillRef>
    <cs:effectRef idx="0"/>
    <cs:fontRef idx="minor">
      <a:schemeClr val="lt1"/>
    </cs:fontRef>
    <cs:spPr>
      <a:solidFill>
        <a:schemeClr val="phClr">
          <a:alpha val="30000"/>
        </a:schemeClr>
      </a:solidFill>
      <a:ln>
        <a:solidFill>
          <a:schemeClr val="lt1">
            <a:alpha val="50000"/>
          </a:schemeClr>
        </a:solidFill>
        <a:round/>
      </a:ln>
      <a:effectLst>
        <a:outerShdw blurRad="63500" dist="88900" dir="2700000" algn="tl" rotWithShape="0">
          <a:prstClr val="black">
            <a:alpha val="40000"/>
          </a:prstClr>
        </a:outerShdw>
      </a:effectLst>
    </cs:spPr>
    <cs:defRPr sz="1197" b="1" i="0" u="none" strike="noStrike" kern="1200" baseline="0"/>
  </cs:dataLabel>
  <cs:dataLabelCallout>
    <cs:lnRef idx="0"/>
    <cs:fillRef idx="0">
      <cs:styleClr val="auto"/>
    </cs:fillRef>
    <cs:effectRef idx="0"/>
    <cs:fontRef idx="minor">
      <a:schemeClr val="lt1"/>
    </cs:fontRef>
    <cs:spPr>
      <a:solidFill>
        <a:schemeClr val="phClr">
          <a:alpha val="30000"/>
        </a:schemeClr>
      </a:solidFill>
      <a:ln>
        <a:solidFill>
          <a:schemeClr val="lt1">
            <a:alpha val="50000"/>
          </a:schemeClr>
        </a:solidFill>
        <a:round/>
      </a:ln>
      <a:effectLst>
        <a:outerShdw blurRad="63500" dist="88900" dir="2700000" algn="tl" rotWithShape="0">
          <a:prstClr val="black">
            <a:alpha val="40000"/>
          </a:prstClr>
        </a:outerShdw>
      </a:effectLst>
    </cs:spPr>
    <cs:defRPr sz="1197" b="1" i="0" u="none" strike="noStrike" kern="1200" baseline="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tx1"/>
    </cs:fontRef>
    <cs:spPr>
      <a:solidFill>
        <a:schemeClr val="phClr">
          <a:alpha val="88000"/>
        </a:schemeClr>
      </a:solidFill>
      <a:ln>
        <a:solidFill>
          <a:schemeClr val="phClr">
            <a:lumMod val="50000"/>
          </a:schemeClr>
        </a:solidFill>
      </a:ln>
    </cs:spPr>
  </cs:dataPoint>
  <cs:dataPoint3D>
    <cs:lnRef idx="0">
      <cs:styleClr val="auto"/>
    </cs:lnRef>
    <cs:fillRef idx="0">
      <cs:styleClr val="auto"/>
    </cs:fillRef>
    <cs:effectRef idx="0"/>
    <cs:fontRef idx="minor">
      <a:schemeClr val="tx1"/>
    </cs:fontRef>
    <cs:spPr>
      <a:solidFill>
        <a:schemeClr val="phClr">
          <a:alpha val="88000"/>
        </a:schemeClr>
      </a:solidFill>
      <a:ln>
        <a:solidFill>
          <a:schemeClr val="phClr">
            <a:lumMod val="50000"/>
          </a:schemeClr>
        </a:solidFill>
      </a:ln>
      <a:scene3d>
        <a:camera prst="orthographicFront"/>
        <a:lightRig rig="threePt" dir="t"/>
      </a:scene3d>
      <a:sp3d prstMaterial="flat"/>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dk1">
            <a:lumMod val="75000"/>
            <a:lumOff val="25000"/>
          </a:schemeClr>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lt1">
        <a:lumMod val="75000"/>
      </a:schemeClr>
    </cs:fontRef>
    <cs:spPr>
      <a:ln w="9525">
        <a:solidFill>
          <a:schemeClr val="dk1">
            <a:lumMod val="50000"/>
            <a:lumOff val="50000"/>
          </a:schemeClr>
        </a:solidFill>
      </a:ln>
    </cs:spPr>
    <cs:defRPr sz="1197" kern="1200"/>
  </cs:dataTable>
  <cs:downBar>
    <cs:lnRef idx="0"/>
    <cs:fillRef idx="0"/>
    <cs:effectRef idx="0"/>
    <cs:fontRef idx="minor">
      <a:schemeClr val="lt1"/>
    </cs:fontRef>
    <cs:spPr>
      <a:solidFill>
        <a:schemeClr val="dk1">
          <a:lumMod val="50000"/>
          <a:lumOff val="50000"/>
        </a:schemeClr>
      </a:solidFill>
      <a:ln w="9525">
        <a:solidFill>
          <a:schemeClr val="dk1">
            <a:lumMod val="75000"/>
          </a:schemeClr>
        </a:solidFill>
        <a:round/>
      </a:ln>
    </cs:spPr>
  </cs:downBar>
  <cs:dropLine>
    <cs:lnRef idx="0"/>
    <cs:fillRef idx="0"/>
    <cs:effectRef idx="0"/>
    <cs:fontRef idx="minor">
      <a:schemeClr val="dk1"/>
    </cs:fontRef>
    <cs:spPr>
      <a:ln w="9525">
        <a:solidFill>
          <a:schemeClr val="lt1">
            <a:lumMod val="50000"/>
          </a:schemeClr>
        </a:solidFill>
        <a:round/>
      </a:ln>
    </cs:spPr>
  </cs:dropLine>
  <cs:errorBar>
    <cs:lnRef idx="0"/>
    <cs:fillRef idx="0"/>
    <cs:effectRef idx="0"/>
    <cs:fontRef idx="minor">
      <a:schemeClr val="dk1"/>
    </cs:fontRef>
    <cs:spPr>
      <a:ln w="9525">
        <a:solidFill>
          <a:schemeClr val="lt1">
            <a:lumMod val="50000"/>
          </a:schemeClr>
        </a:solidFill>
        <a:round/>
      </a:ln>
    </cs:spPr>
  </cs:errorBar>
  <cs:floor>
    <cs:lnRef idx="0"/>
    <cs:fillRef idx="0"/>
    <cs:effectRef idx="0"/>
    <cs:fontRef idx="minor">
      <a:schemeClr val="tx1"/>
    </cs:fontRef>
    <cs:spPr>
      <a:solidFill>
        <a:schemeClr val="bg2">
          <a:lumMod val="75000"/>
          <a:alpha val="27000"/>
        </a:schemeClr>
      </a:solidFill>
      <a:sp3d/>
    </cs:spPr>
  </cs:floor>
  <cs:gridlineMajor>
    <cs:lnRef idx="0"/>
    <cs:fillRef idx="0"/>
    <cs:effectRef idx="0"/>
    <cs:fontRef idx="minor">
      <a:schemeClr val="tx1"/>
    </cs:fontRef>
    <cs:spPr>
      <a:ln w="9525">
        <a:solidFill>
          <a:schemeClr val="lt1">
            <a:lumMod val="50000"/>
          </a:schemeClr>
        </a:solidFill>
      </a:ln>
    </cs:spPr>
  </cs:gridlineMajor>
  <cs:gridlineMinor>
    <cs:lnRef idx="0"/>
    <cs:fillRef idx="0"/>
    <cs:effectRef idx="0"/>
    <cs:fontRef idx="minor">
      <a:schemeClr val="tx1"/>
    </cs:fontRef>
    <cs:spPr>
      <a:ln w="9525">
        <a:solidFill>
          <a:schemeClr val="lt1">
            <a:lumMod val="40000"/>
          </a:schemeClr>
        </a:solidFill>
      </a:ln>
    </cs:spPr>
  </cs:gridlineMinor>
  <cs:hiLoLine>
    <cs:lnRef idx="0"/>
    <cs:fillRef idx="0"/>
    <cs:effectRef idx="0"/>
    <cs:fontRef idx="minor">
      <a:schemeClr val="dk1"/>
    </cs:fontRef>
    <cs:spPr>
      <a:ln w="9525">
        <a:solidFill>
          <a:schemeClr val="lt1">
            <a:lumMod val="50000"/>
          </a:schemeClr>
        </a:solidFill>
        <a:round/>
      </a:ln>
    </cs:spPr>
  </cs:hiLoLine>
  <cs:leaderLine>
    <cs:lnRef idx="0"/>
    <cs:fillRef idx="0"/>
    <cs:effectRef idx="0"/>
    <cs:fontRef idx="minor">
      <a:schemeClr val="dk1"/>
    </cs:fontRef>
    <cs:spPr>
      <a:ln w="9525">
        <a:solidFill>
          <a:schemeClr val="lt1">
            <a:lumMod val="50000"/>
          </a:schemeClr>
        </a:solidFill>
        <a:round/>
      </a:ln>
    </cs:spPr>
  </cs:leaderLine>
  <cs:legend>
    <cs:lnRef idx="0"/>
    <cs:fillRef idx="0"/>
    <cs:effectRef idx="0"/>
    <cs:fontRef idx="minor">
      <a:schemeClr val="lt1">
        <a:lumMod val="75000"/>
      </a:schemeClr>
    </cs:fontRef>
    <cs:defRPr sz="1197"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75000"/>
      </a:schemeClr>
    </cs:fontRef>
    <cs:defRPr sz="1197" kern="1200"/>
  </cs:seriesAxis>
  <cs:seriesLine>
    <cs:lnRef idx="0"/>
    <cs:fillRef idx="0"/>
    <cs:effectRef idx="0"/>
    <cs:fontRef idx="minor">
      <a:schemeClr val="dk1"/>
    </cs:fontRef>
    <cs:spPr>
      <a:ln w="9525">
        <a:solidFill>
          <a:schemeClr val="lt1">
            <a:lumMod val="50000"/>
          </a:schemeClr>
        </a:solidFill>
        <a:round/>
      </a:ln>
    </cs:spPr>
  </cs:seriesLine>
  <cs:title>
    <cs:lnRef idx="0"/>
    <cs:fillRef idx="0"/>
    <cs:effectRef idx="0"/>
    <cs:fontRef idx="minor">
      <a:schemeClr val="lt1"/>
    </cs:fontRef>
    <cs:defRPr sz="2200" b="0" kern="1200" cap="all" baseline="0"/>
  </cs:title>
  <cs:trendline>
    <cs:lnRef idx="0">
      <cs:styleClr val="auto"/>
    </cs:lnRef>
    <cs:fillRef idx="0"/>
    <cs:effectRef idx="0"/>
    <cs:fontRef idx="minor">
      <a:schemeClr val="dk1"/>
    </cs:fontRef>
    <cs:spPr>
      <a:ln w="9525" cap="rnd">
        <a:solidFill>
          <a:schemeClr val="phClr">
            <a:alpha val="50000"/>
          </a:schemeClr>
        </a:solidFill>
      </a:ln>
    </cs:spPr>
  </cs:trendline>
  <cs:trendlineLabel>
    <cs:lnRef idx="0"/>
    <cs:fillRef idx="0"/>
    <cs:effectRef idx="0"/>
    <cs:fontRef idx="minor">
      <a:schemeClr val="lt1">
        <a:lumMod val="75000"/>
      </a:schemeClr>
    </cs:fontRef>
    <cs:defRPr sz="1197" kern="1200"/>
  </cs:trendlineLabel>
  <cs:upBar>
    <cs:lnRef idx="0"/>
    <cs:fillRef idx="0"/>
    <cs:effectRef idx="0"/>
    <cs:fontRef idx="minor">
      <a:schemeClr val="dk1"/>
    </cs:fontRef>
    <cs:spPr>
      <a:solidFill>
        <a:schemeClr val="lt1">
          <a:lumMod val="85000"/>
        </a:schemeClr>
      </a:solidFill>
      <a:ln w="9525">
        <a:solidFill>
          <a:schemeClr val="dk1">
            <a:lumMod val="50000"/>
          </a:schemeClr>
        </a:solidFill>
        <a:round/>
      </a:ln>
    </cs:spPr>
  </cs:upBar>
  <cs:valueAxis>
    <cs:lnRef idx="0"/>
    <cs:fillRef idx="0"/>
    <cs:effectRef idx="0"/>
    <cs:fontRef idx="minor">
      <a:schemeClr val="lt1">
        <a:lumMod val="75000"/>
      </a:schemeClr>
    </cs:fontRef>
    <cs:defRPr sz="1197" kern="1200"/>
  </cs:valueAxis>
  <cs:wall>
    <cs:lnRef idx="0"/>
    <cs:fillRef idx="0"/>
    <cs:effectRef idx="0"/>
    <cs:fontRef idx="minor">
      <a:schemeClr val="tx1"/>
    </cs:fontRef>
    <cs:spPr>
      <a:sp3d/>
    </cs:spPr>
  </cs:wall>
</cs:chartStyle>
</file>

<file path=ppt/charts/style17.xml><?xml version="1.0" encoding="utf-8"?>
<cs:chartStyle xmlns:cs="http://schemas.microsoft.com/office/drawing/2012/chartStyle" xmlns:a="http://schemas.openxmlformats.org/drawingml/2006/main" id="291">
  <cs:axisTitle>
    <cs:lnRef idx="0"/>
    <cs:fillRef idx="0"/>
    <cs:effectRef idx="0"/>
    <cs:fontRef idx="minor">
      <a:schemeClr val="lt1">
        <a:lumMod val="75000"/>
      </a:schemeClr>
    </cs:fontRef>
    <cs:defRPr sz="1197" kern="1200"/>
  </cs:axisTitle>
  <cs:categoryAxis>
    <cs:lnRef idx="0"/>
    <cs:fillRef idx="0"/>
    <cs:effectRef idx="0"/>
    <cs:fontRef idx="minor">
      <a:schemeClr val="lt1">
        <a:lumMod val="75000"/>
      </a:schemeClr>
    </cs:fontRef>
    <cs:defRPr sz="1197" kern="1200"/>
  </cs:categoryAxis>
  <cs:chartArea>
    <cs:lnRef idx="0"/>
    <cs:fillRef idx="0"/>
    <cs:effectRef idx="0"/>
    <cs:fontRef idx="minor">
      <a:schemeClr val="lt1"/>
    </cs:fontRef>
    <cs:spPr>
      <a:solidFill>
        <a:schemeClr val="dk1">
          <a:lumMod val="75000"/>
          <a:lumOff val="25000"/>
        </a:schemeClr>
      </a:solidFill>
      <a:ln w="6350" cap="flat" cmpd="sng" algn="ctr">
        <a:solidFill>
          <a:schemeClr val="dk1">
            <a:tint val="75000"/>
          </a:schemeClr>
        </a:solidFill>
        <a:round/>
      </a:ln>
    </cs:spPr>
    <cs:defRPr sz="1330" kern="1200"/>
  </cs:chartArea>
  <cs:dataLabel>
    <cs:lnRef idx="0"/>
    <cs:fillRef idx="0">
      <cs:styleClr val="auto"/>
    </cs:fillRef>
    <cs:effectRef idx="0"/>
    <cs:fontRef idx="minor">
      <a:schemeClr val="lt1"/>
    </cs:fontRef>
    <cs:spPr>
      <a:solidFill>
        <a:schemeClr val="phClr">
          <a:alpha val="30000"/>
        </a:schemeClr>
      </a:solidFill>
      <a:ln>
        <a:solidFill>
          <a:schemeClr val="lt1">
            <a:alpha val="50000"/>
          </a:schemeClr>
        </a:solidFill>
        <a:round/>
      </a:ln>
      <a:effectLst>
        <a:outerShdw blurRad="63500" dist="88900" dir="2700000" algn="tl" rotWithShape="0">
          <a:prstClr val="black">
            <a:alpha val="40000"/>
          </a:prstClr>
        </a:outerShdw>
      </a:effectLst>
    </cs:spPr>
    <cs:defRPr sz="1197" b="1" i="0" u="none" strike="noStrike" kern="1200" baseline="0"/>
  </cs:dataLabel>
  <cs:dataLabelCallout>
    <cs:lnRef idx="0"/>
    <cs:fillRef idx="0">
      <cs:styleClr val="auto"/>
    </cs:fillRef>
    <cs:effectRef idx="0"/>
    <cs:fontRef idx="minor">
      <a:schemeClr val="lt1"/>
    </cs:fontRef>
    <cs:spPr>
      <a:solidFill>
        <a:schemeClr val="phClr">
          <a:alpha val="30000"/>
        </a:schemeClr>
      </a:solidFill>
      <a:ln>
        <a:solidFill>
          <a:schemeClr val="lt1">
            <a:alpha val="50000"/>
          </a:schemeClr>
        </a:solidFill>
        <a:round/>
      </a:ln>
      <a:effectLst>
        <a:outerShdw blurRad="63500" dist="88900" dir="2700000" algn="tl" rotWithShape="0">
          <a:prstClr val="black">
            <a:alpha val="40000"/>
          </a:prstClr>
        </a:outerShdw>
      </a:effectLst>
    </cs:spPr>
    <cs:defRPr sz="1197" b="1" i="0" u="none" strike="noStrike" kern="1200" baseline="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tx1"/>
    </cs:fontRef>
    <cs:spPr>
      <a:solidFill>
        <a:schemeClr val="phClr">
          <a:alpha val="88000"/>
        </a:schemeClr>
      </a:solidFill>
      <a:ln>
        <a:solidFill>
          <a:schemeClr val="phClr">
            <a:lumMod val="50000"/>
          </a:schemeClr>
        </a:solidFill>
      </a:ln>
    </cs:spPr>
  </cs:dataPoint>
  <cs:dataPoint3D>
    <cs:lnRef idx="0">
      <cs:styleClr val="auto"/>
    </cs:lnRef>
    <cs:fillRef idx="0">
      <cs:styleClr val="auto"/>
    </cs:fillRef>
    <cs:effectRef idx="0"/>
    <cs:fontRef idx="minor">
      <a:schemeClr val="tx1"/>
    </cs:fontRef>
    <cs:spPr>
      <a:solidFill>
        <a:schemeClr val="phClr">
          <a:alpha val="88000"/>
        </a:schemeClr>
      </a:solidFill>
      <a:ln>
        <a:solidFill>
          <a:schemeClr val="phClr">
            <a:lumMod val="50000"/>
          </a:schemeClr>
        </a:solidFill>
      </a:ln>
      <a:scene3d>
        <a:camera prst="orthographicFront"/>
        <a:lightRig rig="threePt" dir="t"/>
      </a:scene3d>
      <a:sp3d prstMaterial="flat"/>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dk1">
            <a:lumMod val="75000"/>
            <a:lumOff val="25000"/>
          </a:schemeClr>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lt1">
        <a:lumMod val="75000"/>
      </a:schemeClr>
    </cs:fontRef>
    <cs:spPr>
      <a:ln w="9525">
        <a:solidFill>
          <a:schemeClr val="dk1">
            <a:lumMod val="50000"/>
            <a:lumOff val="50000"/>
          </a:schemeClr>
        </a:solidFill>
      </a:ln>
    </cs:spPr>
    <cs:defRPr sz="1197" kern="1200"/>
  </cs:dataTable>
  <cs:downBar>
    <cs:lnRef idx="0"/>
    <cs:fillRef idx="0"/>
    <cs:effectRef idx="0"/>
    <cs:fontRef idx="minor">
      <a:schemeClr val="lt1"/>
    </cs:fontRef>
    <cs:spPr>
      <a:solidFill>
        <a:schemeClr val="dk1">
          <a:lumMod val="50000"/>
          <a:lumOff val="50000"/>
        </a:schemeClr>
      </a:solidFill>
      <a:ln w="9525">
        <a:solidFill>
          <a:schemeClr val="dk1">
            <a:lumMod val="75000"/>
          </a:schemeClr>
        </a:solidFill>
        <a:round/>
      </a:ln>
    </cs:spPr>
  </cs:downBar>
  <cs:dropLine>
    <cs:lnRef idx="0"/>
    <cs:fillRef idx="0"/>
    <cs:effectRef idx="0"/>
    <cs:fontRef idx="minor">
      <a:schemeClr val="dk1"/>
    </cs:fontRef>
    <cs:spPr>
      <a:ln w="9525">
        <a:solidFill>
          <a:schemeClr val="lt1">
            <a:lumMod val="50000"/>
          </a:schemeClr>
        </a:solidFill>
        <a:round/>
      </a:ln>
    </cs:spPr>
  </cs:dropLine>
  <cs:errorBar>
    <cs:lnRef idx="0"/>
    <cs:fillRef idx="0"/>
    <cs:effectRef idx="0"/>
    <cs:fontRef idx="minor">
      <a:schemeClr val="dk1"/>
    </cs:fontRef>
    <cs:spPr>
      <a:ln w="9525">
        <a:solidFill>
          <a:schemeClr val="lt1">
            <a:lumMod val="50000"/>
          </a:schemeClr>
        </a:solidFill>
        <a:round/>
      </a:ln>
    </cs:spPr>
  </cs:errorBar>
  <cs:floor>
    <cs:lnRef idx="0"/>
    <cs:fillRef idx="0"/>
    <cs:effectRef idx="0"/>
    <cs:fontRef idx="minor">
      <a:schemeClr val="tx1"/>
    </cs:fontRef>
    <cs:spPr>
      <a:solidFill>
        <a:schemeClr val="bg2">
          <a:lumMod val="75000"/>
          <a:alpha val="27000"/>
        </a:schemeClr>
      </a:solidFill>
      <a:sp3d/>
    </cs:spPr>
  </cs:floor>
  <cs:gridlineMajor>
    <cs:lnRef idx="0"/>
    <cs:fillRef idx="0"/>
    <cs:effectRef idx="0"/>
    <cs:fontRef idx="minor">
      <a:schemeClr val="tx1"/>
    </cs:fontRef>
    <cs:spPr>
      <a:ln w="9525">
        <a:solidFill>
          <a:schemeClr val="lt1">
            <a:lumMod val="50000"/>
          </a:schemeClr>
        </a:solidFill>
      </a:ln>
    </cs:spPr>
  </cs:gridlineMajor>
  <cs:gridlineMinor>
    <cs:lnRef idx="0"/>
    <cs:fillRef idx="0"/>
    <cs:effectRef idx="0"/>
    <cs:fontRef idx="minor">
      <a:schemeClr val="tx1"/>
    </cs:fontRef>
    <cs:spPr>
      <a:ln w="9525">
        <a:solidFill>
          <a:schemeClr val="lt1">
            <a:lumMod val="40000"/>
          </a:schemeClr>
        </a:solidFill>
      </a:ln>
    </cs:spPr>
  </cs:gridlineMinor>
  <cs:hiLoLine>
    <cs:lnRef idx="0"/>
    <cs:fillRef idx="0"/>
    <cs:effectRef idx="0"/>
    <cs:fontRef idx="minor">
      <a:schemeClr val="dk1"/>
    </cs:fontRef>
    <cs:spPr>
      <a:ln w="9525">
        <a:solidFill>
          <a:schemeClr val="lt1">
            <a:lumMod val="50000"/>
          </a:schemeClr>
        </a:solidFill>
        <a:round/>
      </a:ln>
    </cs:spPr>
  </cs:hiLoLine>
  <cs:leaderLine>
    <cs:lnRef idx="0"/>
    <cs:fillRef idx="0"/>
    <cs:effectRef idx="0"/>
    <cs:fontRef idx="minor">
      <a:schemeClr val="dk1"/>
    </cs:fontRef>
    <cs:spPr>
      <a:ln w="9525">
        <a:solidFill>
          <a:schemeClr val="lt1">
            <a:lumMod val="50000"/>
          </a:schemeClr>
        </a:solidFill>
        <a:round/>
      </a:ln>
    </cs:spPr>
  </cs:leaderLine>
  <cs:legend>
    <cs:lnRef idx="0"/>
    <cs:fillRef idx="0"/>
    <cs:effectRef idx="0"/>
    <cs:fontRef idx="minor">
      <a:schemeClr val="lt1">
        <a:lumMod val="75000"/>
      </a:schemeClr>
    </cs:fontRef>
    <cs:defRPr sz="1197"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75000"/>
      </a:schemeClr>
    </cs:fontRef>
    <cs:defRPr sz="1197" kern="1200"/>
  </cs:seriesAxis>
  <cs:seriesLine>
    <cs:lnRef idx="0"/>
    <cs:fillRef idx="0"/>
    <cs:effectRef idx="0"/>
    <cs:fontRef idx="minor">
      <a:schemeClr val="dk1"/>
    </cs:fontRef>
    <cs:spPr>
      <a:ln w="9525">
        <a:solidFill>
          <a:schemeClr val="lt1">
            <a:lumMod val="50000"/>
          </a:schemeClr>
        </a:solidFill>
        <a:round/>
      </a:ln>
    </cs:spPr>
  </cs:seriesLine>
  <cs:title>
    <cs:lnRef idx="0"/>
    <cs:fillRef idx="0"/>
    <cs:effectRef idx="0"/>
    <cs:fontRef idx="minor">
      <a:schemeClr val="lt1"/>
    </cs:fontRef>
    <cs:defRPr sz="2200" b="0" kern="1200" cap="all" baseline="0"/>
  </cs:title>
  <cs:trendline>
    <cs:lnRef idx="0">
      <cs:styleClr val="auto"/>
    </cs:lnRef>
    <cs:fillRef idx="0"/>
    <cs:effectRef idx="0"/>
    <cs:fontRef idx="minor">
      <a:schemeClr val="dk1"/>
    </cs:fontRef>
    <cs:spPr>
      <a:ln w="9525" cap="rnd">
        <a:solidFill>
          <a:schemeClr val="phClr">
            <a:alpha val="50000"/>
          </a:schemeClr>
        </a:solidFill>
      </a:ln>
    </cs:spPr>
  </cs:trendline>
  <cs:trendlineLabel>
    <cs:lnRef idx="0"/>
    <cs:fillRef idx="0"/>
    <cs:effectRef idx="0"/>
    <cs:fontRef idx="minor">
      <a:schemeClr val="lt1">
        <a:lumMod val="75000"/>
      </a:schemeClr>
    </cs:fontRef>
    <cs:defRPr sz="1197" kern="1200"/>
  </cs:trendlineLabel>
  <cs:upBar>
    <cs:lnRef idx="0"/>
    <cs:fillRef idx="0"/>
    <cs:effectRef idx="0"/>
    <cs:fontRef idx="minor">
      <a:schemeClr val="dk1"/>
    </cs:fontRef>
    <cs:spPr>
      <a:solidFill>
        <a:schemeClr val="lt1">
          <a:lumMod val="85000"/>
        </a:schemeClr>
      </a:solidFill>
      <a:ln w="9525">
        <a:solidFill>
          <a:schemeClr val="dk1">
            <a:lumMod val="50000"/>
          </a:schemeClr>
        </a:solidFill>
        <a:round/>
      </a:ln>
    </cs:spPr>
  </cs:upBar>
  <cs:valueAxis>
    <cs:lnRef idx="0"/>
    <cs:fillRef idx="0"/>
    <cs:effectRef idx="0"/>
    <cs:fontRef idx="minor">
      <a:schemeClr val="lt1">
        <a:lumMod val="75000"/>
      </a:schemeClr>
    </cs:fontRef>
    <cs:defRPr sz="1197" kern="1200"/>
  </cs:valueAxis>
  <cs:wall>
    <cs:lnRef idx="0"/>
    <cs:fillRef idx="0"/>
    <cs:effectRef idx="0"/>
    <cs:fontRef idx="minor">
      <a:schemeClr val="tx1"/>
    </cs:fontRef>
    <cs:spPr>
      <a:sp3d/>
    </cs:spPr>
  </cs:wall>
</cs:chartStyle>
</file>

<file path=ppt/charts/style2.xml><?xml version="1.0" encoding="utf-8"?>
<cs:chartStyle xmlns:cs="http://schemas.microsoft.com/office/drawing/2012/chartStyle" xmlns:a="http://schemas.openxmlformats.org/drawingml/2006/main" id="210">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bg1"/>
    </cs:fontRef>
    <cs:spPr>
      <a:solidFill>
        <a:schemeClr val="tx1">
          <a:lumMod val="50000"/>
          <a:lumOff val="50000"/>
        </a:schemeClr>
      </a:solidFill>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cs:spPr>
  </cs:dataPoint>
  <cs:dataPoint3D>
    <cs:lnRef idx="0"/>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styleClr val="auto"/>
    </cs:lnRef>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a:ln w="9525" cap="flat" cmpd="sng" algn="ctr">
        <a:solidFill>
          <a:schemeClr val="phClr">
            <a:shade val="95000"/>
          </a:scheme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cap="flat" cmpd="sng" algn="ctr">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tx1">
                <a:lumMod val="5000"/>
                <a:lumOff val="95000"/>
              </a:schemeClr>
            </a:gs>
            <a:gs pos="0">
              <a:schemeClr val="tx1">
                <a:lumMod val="25000"/>
                <a:lumOff val="75000"/>
              </a:schemeClr>
            </a:gs>
          </a:gsLst>
          <a:lin ang="5400000" scaled="0"/>
        </a:gradFill>
        <a:round/>
      </a:ln>
    </cs:spPr>
  </cs:gridlineMajor>
  <cs:gridlineMinor>
    <cs:lnRef idx="0"/>
    <cs:fillRef idx="0"/>
    <cs:effectRef idx="0"/>
    <cs:fontRef idx="minor">
      <a:schemeClr val="dk1"/>
    </cs:fontRef>
    <cs:spPr>
      <a:ln w="9525" cap="flat" cmpd="sng" algn="ctr">
        <a:gradFill>
          <a:gsLst>
            <a:gs pos="100000">
              <a:schemeClr val="tx1">
                <a:lumMod val="5000"/>
                <a:lumOff val="95000"/>
              </a:schemeClr>
            </a:gs>
            <a:gs pos="0">
              <a:schemeClr val="tx1">
                <a:lumMod val="25000"/>
                <a:lumOff val="75000"/>
              </a:schemeClr>
            </a:gs>
          </a:gsLst>
          <a:lin ang="5400000" scaled="0"/>
        </a:gradFill>
        <a:round/>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headEnd type="none" w="sm" len="sm"/>
        <a:tailEnd type="none" w="sm" len="sm"/>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800" b="1" kern="1200" cap="all" spc="5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10">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bg1"/>
    </cs:fontRef>
    <cs:spPr>
      <a:solidFill>
        <a:schemeClr val="tx1">
          <a:lumMod val="50000"/>
          <a:lumOff val="50000"/>
        </a:schemeClr>
      </a:solidFill>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cs:spPr>
  </cs:dataPoint>
  <cs:dataPoint3D>
    <cs:lnRef idx="0"/>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styleClr val="auto"/>
    </cs:lnRef>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a:ln w="9525" cap="flat" cmpd="sng" algn="ctr">
        <a:solidFill>
          <a:schemeClr val="phClr">
            <a:shade val="95000"/>
          </a:scheme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cap="flat" cmpd="sng" algn="ctr">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tx1">
                <a:lumMod val="5000"/>
                <a:lumOff val="95000"/>
              </a:schemeClr>
            </a:gs>
            <a:gs pos="0">
              <a:schemeClr val="tx1">
                <a:lumMod val="25000"/>
                <a:lumOff val="75000"/>
              </a:schemeClr>
            </a:gs>
          </a:gsLst>
          <a:lin ang="5400000" scaled="0"/>
        </a:gradFill>
        <a:round/>
      </a:ln>
    </cs:spPr>
  </cs:gridlineMajor>
  <cs:gridlineMinor>
    <cs:lnRef idx="0"/>
    <cs:fillRef idx="0"/>
    <cs:effectRef idx="0"/>
    <cs:fontRef idx="minor">
      <a:schemeClr val="dk1"/>
    </cs:fontRef>
    <cs:spPr>
      <a:ln w="9525" cap="flat" cmpd="sng" algn="ctr">
        <a:gradFill>
          <a:gsLst>
            <a:gs pos="100000">
              <a:schemeClr val="tx1">
                <a:lumMod val="5000"/>
                <a:lumOff val="95000"/>
              </a:schemeClr>
            </a:gs>
            <a:gs pos="0">
              <a:schemeClr val="tx1">
                <a:lumMod val="25000"/>
                <a:lumOff val="75000"/>
              </a:schemeClr>
            </a:gs>
          </a:gsLst>
          <a:lin ang="5400000" scaled="0"/>
        </a:gradFill>
        <a:round/>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headEnd type="none" w="sm" len="sm"/>
        <a:tailEnd type="none" w="sm" len="sm"/>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800" b="1" kern="1200" cap="all" spc="5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10">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bg1"/>
    </cs:fontRef>
    <cs:spPr>
      <a:solidFill>
        <a:schemeClr val="tx1">
          <a:lumMod val="50000"/>
          <a:lumOff val="50000"/>
        </a:schemeClr>
      </a:solidFill>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cs:spPr>
  </cs:dataPoint>
  <cs:dataPoint3D>
    <cs:lnRef idx="0"/>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styleClr val="auto"/>
    </cs:lnRef>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a:ln w="9525" cap="flat" cmpd="sng" algn="ctr">
        <a:solidFill>
          <a:schemeClr val="phClr">
            <a:shade val="95000"/>
          </a:scheme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cap="flat" cmpd="sng" algn="ctr">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tx1">
                <a:lumMod val="5000"/>
                <a:lumOff val="95000"/>
              </a:schemeClr>
            </a:gs>
            <a:gs pos="0">
              <a:schemeClr val="tx1">
                <a:lumMod val="25000"/>
                <a:lumOff val="75000"/>
              </a:schemeClr>
            </a:gs>
          </a:gsLst>
          <a:lin ang="5400000" scaled="0"/>
        </a:gradFill>
        <a:round/>
      </a:ln>
    </cs:spPr>
  </cs:gridlineMajor>
  <cs:gridlineMinor>
    <cs:lnRef idx="0"/>
    <cs:fillRef idx="0"/>
    <cs:effectRef idx="0"/>
    <cs:fontRef idx="minor">
      <a:schemeClr val="dk1"/>
    </cs:fontRef>
    <cs:spPr>
      <a:ln w="9525" cap="flat" cmpd="sng" algn="ctr">
        <a:gradFill>
          <a:gsLst>
            <a:gs pos="100000">
              <a:schemeClr val="tx1">
                <a:lumMod val="5000"/>
                <a:lumOff val="95000"/>
              </a:schemeClr>
            </a:gs>
            <a:gs pos="0">
              <a:schemeClr val="tx1">
                <a:lumMod val="25000"/>
                <a:lumOff val="75000"/>
              </a:schemeClr>
            </a:gs>
          </a:gsLst>
          <a:lin ang="5400000" scaled="0"/>
        </a:gradFill>
        <a:round/>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headEnd type="none" w="sm" len="sm"/>
        <a:tailEnd type="none" w="sm" len="sm"/>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800" b="1" kern="1200" cap="all" spc="5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charts/style5.xml><?xml version="1.0" encoding="utf-8"?>
<cs:chartStyle xmlns:cs="http://schemas.microsoft.com/office/drawing/2012/chartStyle" xmlns:a="http://schemas.openxmlformats.org/drawingml/2006/main" id="210">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bg1"/>
    </cs:fontRef>
    <cs:spPr>
      <a:solidFill>
        <a:schemeClr val="tx1">
          <a:lumMod val="50000"/>
          <a:lumOff val="50000"/>
        </a:schemeClr>
      </a:solidFill>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cs:spPr>
  </cs:dataPoint>
  <cs:dataPoint3D>
    <cs:lnRef idx="0"/>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styleClr val="auto"/>
    </cs:lnRef>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a:ln w="9525" cap="flat" cmpd="sng" algn="ctr">
        <a:solidFill>
          <a:schemeClr val="phClr">
            <a:shade val="95000"/>
          </a:scheme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cap="flat" cmpd="sng" algn="ctr">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tx1">
                <a:lumMod val="5000"/>
                <a:lumOff val="95000"/>
              </a:schemeClr>
            </a:gs>
            <a:gs pos="0">
              <a:schemeClr val="tx1">
                <a:lumMod val="25000"/>
                <a:lumOff val="75000"/>
              </a:schemeClr>
            </a:gs>
          </a:gsLst>
          <a:lin ang="5400000" scaled="0"/>
        </a:gradFill>
        <a:round/>
      </a:ln>
    </cs:spPr>
  </cs:gridlineMajor>
  <cs:gridlineMinor>
    <cs:lnRef idx="0"/>
    <cs:fillRef idx="0"/>
    <cs:effectRef idx="0"/>
    <cs:fontRef idx="minor">
      <a:schemeClr val="dk1"/>
    </cs:fontRef>
    <cs:spPr>
      <a:ln w="9525" cap="flat" cmpd="sng" algn="ctr">
        <a:gradFill>
          <a:gsLst>
            <a:gs pos="100000">
              <a:schemeClr val="tx1">
                <a:lumMod val="5000"/>
                <a:lumOff val="95000"/>
              </a:schemeClr>
            </a:gs>
            <a:gs pos="0">
              <a:schemeClr val="tx1">
                <a:lumMod val="25000"/>
                <a:lumOff val="75000"/>
              </a:schemeClr>
            </a:gs>
          </a:gsLst>
          <a:lin ang="5400000" scaled="0"/>
        </a:gradFill>
        <a:round/>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headEnd type="none" w="sm" len="sm"/>
        <a:tailEnd type="none" w="sm" len="sm"/>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800" b="1" kern="1200" cap="all" spc="5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charts/style6.xml><?xml version="1.0" encoding="utf-8"?>
<cs:chartStyle xmlns:cs="http://schemas.microsoft.com/office/drawing/2012/chartStyle" xmlns:a="http://schemas.openxmlformats.org/drawingml/2006/main" id="210">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bg1"/>
    </cs:fontRef>
    <cs:spPr>
      <a:solidFill>
        <a:schemeClr val="tx1">
          <a:lumMod val="50000"/>
          <a:lumOff val="50000"/>
        </a:schemeClr>
      </a:solidFill>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cs:spPr>
  </cs:dataPoint>
  <cs:dataPoint3D>
    <cs:lnRef idx="0"/>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styleClr val="auto"/>
    </cs:lnRef>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a:ln w="9525" cap="flat" cmpd="sng" algn="ctr">
        <a:solidFill>
          <a:schemeClr val="phClr">
            <a:shade val="95000"/>
          </a:scheme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cap="flat" cmpd="sng" algn="ctr">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tx1">
                <a:lumMod val="5000"/>
                <a:lumOff val="95000"/>
              </a:schemeClr>
            </a:gs>
            <a:gs pos="0">
              <a:schemeClr val="tx1">
                <a:lumMod val="25000"/>
                <a:lumOff val="75000"/>
              </a:schemeClr>
            </a:gs>
          </a:gsLst>
          <a:lin ang="5400000" scaled="0"/>
        </a:gradFill>
        <a:round/>
      </a:ln>
    </cs:spPr>
  </cs:gridlineMajor>
  <cs:gridlineMinor>
    <cs:lnRef idx="0"/>
    <cs:fillRef idx="0"/>
    <cs:effectRef idx="0"/>
    <cs:fontRef idx="minor">
      <a:schemeClr val="dk1"/>
    </cs:fontRef>
    <cs:spPr>
      <a:ln w="9525" cap="flat" cmpd="sng" algn="ctr">
        <a:gradFill>
          <a:gsLst>
            <a:gs pos="100000">
              <a:schemeClr val="tx1">
                <a:lumMod val="5000"/>
                <a:lumOff val="95000"/>
              </a:schemeClr>
            </a:gs>
            <a:gs pos="0">
              <a:schemeClr val="tx1">
                <a:lumMod val="25000"/>
                <a:lumOff val="75000"/>
              </a:schemeClr>
            </a:gs>
          </a:gsLst>
          <a:lin ang="5400000" scaled="0"/>
        </a:gradFill>
        <a:round/>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headEnd type="none" w="sm" len="sm"/>
        <a:tailEnd type="none" w="sm" len="sm"/>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800" b="1" kern="1200" cap="all" spc="5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charts/style7.xml><?xml version="1.0" encoding="utf-8"?>
<cs:chartStyle xmlns:cs="http://schemas.microsoft.com/office/drawing/2012/chartStyle" xmlns:a="http://schemas.openxmlformats.org/drawingml/2006/main" id="210">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bg1"/>
    </cs:fontRef>
    <cs:spPr>
      <a:solidFill>
        <a:schemeClr val="tx1">
          <a:lumMod val="50000"/>
          <a:lumOff val="50000"/>
        </a:schemeClr>
      </a:solidFill>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cs:spPr>
  </cs:dataPoint>
  <cs:dataPoint3D>
    <cs:lnRef idx="0"/>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styleClr val="auto"/>
    </cs:lnRef>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a:ln w="9525" cap="flat" cmpd="sng" algn="ctr">
        <a:solidFill>
          <a:schemeClr val="phClr">
            <a:shade val="95000"/>
          </a:scheme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cap="flat" cmpd="sng" algn="ctr">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tx1">
                <a:lumMod val="5000"/>
                <a:lumOff val="95000"/>
              </a:schemeClr>
            </a:gs>
            <a:gs pos="0">
              <a:schemeClr val="tx1">
                <a:lumMod val="25000"/>
                <a:lumOff val="75000"/>
              </a:schemeClr>
            </a:gs>
          </a:gsLst>
          <a:lin ang="5400000" scaled="0"/>
        </a:gradFill>
        <a:round/>
      </a:ln>
    </cs:spPr>
  </cs:gridlineMajor>
  <cs:gridlineMinor>
    <cs:lnRef idx="0"/>
    <cs:fillRef idx="0"/>
    <cs:effectRef idx="0"/>
    <cs:fontRef idx="minor">
      <a:schemeClr val="dk1"/>
    </cs:fontRef>
    <cs:spPr>
      <a:ln w="9525" cap="flat" cmpd="sng" algn="ctr">
        <a:gradFill>
          <a:gsLst>
            <a:gs pos="100000">
              <a:schemeClr val="tx1">
                <a:lumMod val="5000"/>
                <a:lumOff val="95000"/>
              </a:schemeClr>
            </a:gs>
            <a:gs pos="0">
              <a:schemeClr val="tx1">
                <a:lumMod val="25000"/>
                <a:lumOff val="75000"/>
              </a:schemeClr>
            </a:gs>
          </a:gsLst>
          <a:lin ang="5400000" scaled="0"/>
        </a:gradFill>
        <a:round/>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headEnd type="none" w="sm" len="sm"/>
        <a:tailEnd type="none" w="sm" len="sm"/>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800" b="1" kern="1200" cap="all" spc="5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charts/style8.xml><?xml version="1.0" encoding="utf-8"?>
<cs:chartStyle xmlns:cs="http://schemas.microsoft.com/office/drawing/2012/chartStyle" xmlns:a="http://schemas.openxmlformats.org/drawingml/2006/main" id="210">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bg1"/>
    </cs:fontRef>
    <cs:spPr>
      <a:solidFill>
        <a:schemeClr val="tx1">
          <a:lumMod val="50000"/>
          <a:lumOff val="50000"/>
        </a:schemeClr>
      </a:solidFill>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cs:spPr>
  </cs:dataPoint>
  <cs:dataPoint3D>
    <cs:lnRef idx="0"/>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styleClr val="auto"/>
    </cs:lnRef>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a:ln w="9525" cap="flat" cmpd="sng" algn="ctr">
        <a:solidFill>
          <a:schemeClr val="phClr">
            <a:shade val="95000"/>
          </a:scheme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cap="flat" cmpd="sng" algn="ctr">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tx1">
                <a:lumMod val="5000"/>
                <a:lumOff val="95000"/>
              </a:schemeClr>
            </a:gs>
            <a:gs pos="0">
              <a:schemeClr val="tx1">
                <a:lumMod val="25000"/>
                <a:lumOff val="75000"/>
              </a:schemeClr>
            </a:gs>
          </a:gsLst>
          <a:lin ang="5400000" scaled="0"/>
        </a:gradFill>
        <a:round/>
      </a:ln>
    </cs:spPr>
  </cs:gridlineMajor>
  <cs:gridlineMinor>
    <cs:lnRef idx="0"/>
    <cs:fillRef idx="0"/>
    <cs:effectRef idx="0"/>
    <cs:fontRef idx="minor">
      <a:schemeClr val="dk1"/>
    </cs:fontRef>
    <cs:spPr>
      <a:ln w="9525" cap="flat" cmpd="sng" algn="ctr">
        <a:gradFill>
          <a:gsLst>
            <a:gs pos="100000">
              <a:schemeClr val="tx1">
                <a:lumMod val="5000"/>
                <a:lumOff val="95000"/>
              </a:schemeClr>
            </a:gs>
            <a:gs pos="0">
              <a:schemeClr val="tx1">
                <a:lumMod val="25000"/>
                <a:lumOff val="75000"/>
              </a:schemeClr>
            </a:gs>
          </a:gsLst>
          <a:lin ang="5400000" scaled="0"/>
        </a:gradFill>
        <a:round/>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headEnd type="none" w="sm" len="sm"/>
        <a:tailEnd type="none" w="sm" len="sm"/>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800" b="1" kern="1200" cap="all" spc="5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charts/style9.xml><?xml version="1.0" encoding="utf-8"?>
<cs:chartStyle xmlns:cs="http://schemas.microsoft.com/office/drawing/2012/chartStyle" xmlns:a="http://schemas.openxmlformats.org/drawingml/2006/main" id="210">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bg1"/>
    </cs:fontRef>
    <cs:spPr>
      <a:solidFill>
        <a:schemeClr val="tx1">
          <a:lumMod val="50000"/>
          <a:lumOff val="50000"/>
        </a:schemeClr>
      </a:solidFill>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cs:spPr>
  </cs:dataPoint>
  <cs:dataPoint3D>
    <cs:lnRef idx="0"/>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styleClr val="auto"/>
    </cs:lnRef>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a:ln w="9525" cap="flat" cmpd="sng" algn="ctr">
        <a:solidFill>
          <a:schemeClr val="phClr">
            <a:shade val="95000"/>
          </a:scheme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cap="flat" cmpd="sng" algn="ctr">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tx1">
                <a:lumMod val="5000"/>
                <a:lumOff val="95000"/>
              </a:schemeClr>
            </a:gs>
            <a:gs pos="0">
              <a:schemeClr val="tx1">
                <a:lumMod val="25000"/>
                <a:lumOff val="75000"/>
              </a:schemeClr>
            </a:gs>
          </a:gsLst>
          <a:lin ang="5400000" scaled="0"/>
        </a:gradFill>
        <a:round/>
      </a:ln>
    </cs:spPr>
  </cs:gridlineMajor>
  <cs:gridlineMinor>
    <cs:lnRef idx="0"/>
    <cs:fillRef idx="0"/>
    <cs:effectRef idx="0"/>
    <cs:fontRef idx="minor">
      <a:schemeClr val="dk1"/>
    </cs:fontRef>
    <cs:spPr>
      <a:ln w="9525" cap="flat" cmpd="sng" algn="ctr">
        <a:gradFill>
          <a:gsLst>
            <a:gs pos="100000">
              <a:schemeClr val="tx1">
                <a:lumMod val="5000"/>
                <a:lumOff val="95000"/>
              </a:schemeClr>
            </a:gs>
            <a:gs pos="0">
              <a:schemeClr val="tx1">
                <a:lumMod val="25000"/>
                <a:lumOff val="75000"/>
              </a:schemeClr>
            </a:gs>
          </a:gsLst>
          <a:lin ang="5400000" scaled="0"/>
        </a:gradFill>
        <a:round/>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headEnd type="none" w="sm" len="sm"/>
        <a:tailEnd type="none" w="sm" len="sm"/>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800" b="1" kern="1200" cap="all" spc="5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diagrams/_rels/data5.xml.rels><?xml version="1.0" encoding="UTF-8" standalone="yes"?>
<Relationships xmlns="http://schemas.openxmlformats.org/package/2006/relationships"><Relationship Id="rId8" Type="http://schemas.openxmlformats.org/officeDocument/2006/relationships/image" Target="../media/image16.svg"/><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14.svg"/><Relationship Id="rId5" Type="http://schemas.openxmlformats.org/officeDocument/2006/relationships/image" Target="../media/image13.png"/><Relationship Id="rId10" Type="http://schemas.openxmlformats.org/officeDocument/2006/relationships/image" Target="../media/image18.svg"/><Relationship Id="rId4" Type="http://schemas.openxmlformats.org/officeDocument/2006/relationships/image" Target="../media/image12.svg"/><Relationship Id="rId9" Type="http://schemas.openxmlformats.org/officeDocument/2006/relationships/image" Target="../media/image17.png"/></Relationships>
</file>

<file path=ppt/diagrams/_rels/drawing5.xml.rels><?xml version="1.0" encoding="UTF-8" standalone="yes"?>
<Relationships xmlns="http://schemas.openxmlformats.org/package/2006/relationships"><Relationship Id="rId8" Type="http://schemas.openxmlformats.org/officeDocument/2006/relationships/image" Target="../media/image16.svg"/><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14.svg"/><Relationship Id="rId5" Type="http://schemas.openxmlformats.org/officeDocument/2006/relationships/image" Target="../media/image13.png"/><Relationship Id="rId10" Type="http://schemas.openxmlformats.org/officeDocument/2006/relationships/image" Target="../media/image18.svg"/><Relationship Id="rId4" Type="http://schemas.openxmlformats.org/officeDocument/2006/relationships/image" Target="../media/image12.svg"/><Relationship Id="rId9" Type="http://schemas.openxmlformats.org/officeDocument/2006/relationships/image" Target="../media/image17.png"/></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data1.xml><?xml version="1.0" encoding="utf-8"?>
<dgm:dataModel xmlns:dgm="http://schemas.openxmlformats.org/drawingml/2006/diagram" xmlns:a="http://schemas.openxmlformats.org/drawingml/2006/main">
  <dgm:ptLst>
    <dgm:pt modelId="{FD04A54D-AF0D-4C37-A711-F0E32739EC12}"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2C4C018F-9567-4854-807A-8D4387271268}">
      <dgm:prSet/>
      <dgm:spPr/>
      <dgm:t>
        <a:bodyPr/>
        <a:lstStyle/>
        <a:p>
          <a:r>
            <a:rPr lang="en-US" dirty="0"/>
            <a:t>Elizabeth Noonan collated the136 parent feedback forms, conducted two focus groups with 15 parents, and 9 individual interviews with parents.</a:t>
          </a:r>
        </a:p>
      </dgm:t>
    </dgm:pt>
    <dgm:pt modelId="{21FB84FE-A699-4BEA-8661-99C8C999C3A0}" type="parTrans" cxnId="{E25AC807-EC2A-4029-804D-5BD7BE4FC80D}">
      <dgm:prSet/>
      <dgm:spPr/>
      <dgm:t>
        <a:bodyPr/>
        <a:lstStyle/>
        <a:p>
          <a:endParaRPr lang="en-US"/>
        </a:p>
      </dgm:t>
    </dgm:pt>
    <dgm:pt modelId="{F4817CD4-351B-43FC-A8FF-81003557B409}" type="sibTrans" cxnId="{E25AC807-EC2A-4029-804D-5BD7BE4FC80D}">
      <dgm:prSet/>
      <dgm:spPr/>
      <dgm:t>
        <a:bodyPr/>
        <a:lstStyle/>
        <a:p>
          <a:endParaRPr lang="en-US"/>
        </a:p>
      </dgm:t>
    </dgm:pt>
    <dgm:pt modelId="{9A46E26C-70AD-4836-9372-C602109F421A}">
      <dgm:prSet/>
      <dgm:spPr/>
      <dgm:t>
        <a:bodyPr/>
        <a:lstStyle/>
        <a:p>
          <a:r>
            <a:rPr lang="en-US" dirty="0"/>
            <a:t>Catherine Smyth collated the fourteen practitioner feedback forms and conducted 14 individual interviews with practitioners (occupational therapists, psychologists, speech and language therapists and ABA specialists).</a:t>
          </a:r>
        </a:p>
      </dgm:t>
    </dgm:pt>
    <dgm:pt modelId="{2F83A5F7-2C85-4B7C-B4CE-2F5767D94057}" type="parTrans" cxnId="{348933EA-599E-40BF-A97B-E1EA1EDED9F9}">
      <dgm:prSet/>
      <dgm:spPr/>
      <dgm:t>
        <a:bodyPr/>
        <a:lstStyle/>
        <a:p>
          <a:endParaRPr lang="en-US"/>
        </a:p>
      </dgm:t>
    </dgm:pt>
    <dgm:pt modelId="{61BE21F4-91ED-4637-ACF7-7C721316D8BE}" type="sibTrans" cxnId="{348933EA-599E-40BF-A97B-E1EA1EDED9F9}">
      <dgm:prSet/>
      <dgm:spPr/>
      <dgm:t>
        <a:bodyPr/>
        <a:lstStyle/>
        <a:p>
          <a:endParaRPr lang="en-US"/>
        </a:p>
      </dgm:t>
    </dgm:pt>
    <dgm:pt modelId="{D9209929-BB1D-BB4F-8AC2-B10BE7745DA6}" type="pres">
      <dgm:prSet presAssocID="{FD04A54D-AF0D-4C37-A711-F0E32739EC12}" presName="linear" presStyleCnt="0">
        <dgm:presLayoutVars>
          <dgm:animLvl val="lvl"/>
          <dgm:resizeHandles val="exact"/>
        </dgm:presLayoutVars>
      </dgm:prSet>
      <dgm:spPr/>
    </dgm:pt>
    <dgm:pt modelId="{A47A37FE-775D-964D-B2F5-2CAF421FB073}" type="pres">
      <dgm:prSet presAssocID="{2C4C018F-9567-4854-807A-8D4387271268}" presName="parentText" presStyleLbl="node1" presStyleIdx="0" presStyleCnt="2">
        <dgm:presLayoutVars>
          <dgm:chMax val="0"/>
          <dgm:bulletEnabled val="1"/>
        </dgm:presLayoutVars>
      </dgm:prSet>
      <dgm:spPr/>
    </dgm:pt>
    <dgm:pt modelId="{B21DEE85-5202-0647-8BCF-7D31C713F792}" type="pres">
      <dgm:prSet presAssocID="{F4817CD4-351B-43FC-A8FF-81003557B409}" presName="spacer" presStyleCnt="0"/>
      <dgm:spPr/>
    </dgm:pt>
    <dgm:pt modelId="{CDF6277F-A953-C54C-B7FB-33AD0AF30D94}" type="pres">
      <dgm:prSet presAssocID="{9A46E26C-70AD-4836-9372-C602109F421A}" presName="parentText" presStyleLbl="node1" presStyleIdx="1" presStyleCnt="2">
        <dgm:presLayoutVars>
          <dgm:chMax val="0"/>
          <dgm:bulletEnabled val="1"/>
        </dgm:presLayoutVars>
      </dgm:prSet>
      <dgm:spPr/>
    </dgm:pt>
  </dgm:ptLst>
  <dgm:cxnLst>
    <dgm:cxn modelId="{E25AC807-EC2A-4029-804D-5BD7BE4FC80D}" srcId="{FD04A54D-AF0D-4C37-A711-F0E32739EC12}" destId="{2C4C018F-9567-4854-807A-8D4387271268}" srcOrd="0" destOrd="0" parTransId="{21FB84FE-A699-4BEA-8661-99C8C999C3A0}" sibTransId="{F4817CD4-351B-43FC-A8FF-81003557B409}"/>
    <dgm:cxn modelId="{87E5B28B-FF9D-FC49-8769-C7CE3A702A16}" type="presOf" srcId="{FD04A54D-AF0D-4C37-A711-F0E32739EC12}" destId="{D9209929-BB1D-BB4F-8AC2-B10BE7745DA6}" srcOrd="0" destOrd="0" presId="urn:microsoft.com/office/officeart/2005/8/layout/vList2"/>
    <dgm:cxn modelId="{FA44B7D2-D4EE-7343-BCDB-52CC6952F050}" type="presOf" srcId="{9A46E26C-70AD-4836-9372-C602109F421A}" destId="{CDF6277F-A953-C54C-B7FB-33AD0AF30D94}" srcOrd="0" destOrd="0" presId="urn:microsoft.com/office/officeart/2005/8/layout/vList2"/>
    <dgm:cxn modelId="{348933EA-599E-40BF-A97B-E1EA1EDED9F9}" srcId="{FD04A54D-AF0D-4C37-A711-F0E32739EC12}" destId="{9A46E26C-70AD-4836-9372-C602109F421A}" srcOrd="1" destOrd="0" parTransId="{2F83A5F7-2C85-4B7C-B4CE-2F5767D94057}" sibTransId="{61BE21F4-91ED-4637-ACF7-7C721316D8BE}"/>
    <dgm:cxn modelId="{311827EB-AB82-F641-8EF2-6538B60B5273}" type="presOf" srcId="{2C4C018F-9567-4854-807A-8D4387271268}" destId="{A47A37FE-775D-964D-B2F5-2CAF421FB073}" srcOrd="0" destOrd="0" presId="urn:microsoft.com/office/officeart/2005/8/layout/vList2"/>
    <dgm:cxn modelId="{076F3398-74A7-BE4F-A77E-FD3754814BF1}" type="presParOf" srcId="{D9209929-BB1D-BB4F-8AC2-B10BE7745DA6}" destId="{A47A37FE-775D-964D-B2F5-2CAF421FB073}" srcOrd="0" destOrd="0" presId="urn:microsoft.com/office/officeart/2005/8/layout/vList2"/>
    <dgm:cxn modelId="{2E69D3AB-6A84-114D-AB53-8BCD407DC083}" type="presParOf" srcId="{D9209929-BB1D-BB4F-8AC2-B10BE7745DA6}" destId="{B21DEE85-5202-0647-8BCF-7D31C713F792}" srcOrd="1" destOrd="0" presId="urn:microsoft.com/office/officeart/2005/8/layout/vList2"/>
    <dgm:cxn modelId="{A9E3C42E-50A4-694F-9092-AF65E8E9DDCD}" type="presParOf" srcId="{D9209929-BB1D-BB4F-8AC2-B10BE7745DA6}" destId="{CDF6277F-A953-C54C-B7FB-33AD0AF30D94}"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395D7E9-45F4-4699-AFB3-5DEBF57FE5B2}" type="doc">
      <dgm:prSet loTypeId="urn:microsoft.com/office/officeart/2005/8/layout/matrix3" loCatId="matrix" qsTypeId="urn:microsoft.com/office/officeart/2005/8/quickstyle/simple1" qsCatId="simple" csTypeId="urn:microsoft.com/office/officeart/2005/8/colors/colorful1" csCatId="colorful" phldr="1"/>
      <dgm:spPr/>
      <dgm:t>
        <a:bodyPr/>
        <a:lstStyle/>
        <a:p>
          <a:endParaRPr lang="en-US"/>
        </a:p>
      </dgm:t>
    </dgm:pt>
    <dgm:pt modelId="{36D2897E-9A78-4A22-BAD9-39B4DA7D5537}">
      <dgm:prSet custT="1"/>
      <dgm:spPr/>
      <dgm:t>
        <a:bodyPr/>
        <a:lstStyle/>
        <a:p>
          <a:r>
            <a:rPr lang="en-US" sz="1800" dirty="0"/>
            <a:t>Parents reported they had a better understanding of their adolescent after the course</a:t>
          </a:r>
        </a:p>
      </dgm:t>
    </dgm:pt>
    <dgm:pt modelId="{A78DD5CF-C894-41F0-ADCF-84382842ACBB}" type="parTrans" cxnId="{D4FEB611-C7BC-4F75-8BAD-FAA0AC493007}">
      <dgm:prSet/>
      <dgm:spPr/>
      <dgm:t>
        <a:bodyPr/>
        <a:lstStyle/>
        <a:p>
          <a:endParaRPr lang="en-US"/>
        </a:p>
      </dgm:t>
    </dgm:pt>
    <dgm:pt modelId="{D1D0D8BC-69BF-4C6D-9AB8-B41F079B6EFF}" type="sibTrans" cxnId="{D4FEB611-C7BC-4F75-8BAD-FAA0AC493007}">
      <dgm:prSet/>
      <dgm:spPr/>
      <dgm:t>
        <a:bodyPr/>
        <a:lstStyle/>
        <a:p>
          <a:endParaRPr lang="en-US"/>
        </a:p>
      </dgm:t>
    </dgm:pt>
    <dgm:pt modelId="{BAEAD5A2-64F7-4420-915D-69A64B6F44DD}">
      <dgm:prSet custT="1"/>
      <dgm:spPr/>
      <dgm:t>
        <a:bodyPr/>
        <a:lstStyle/>
        <a:p>
          <a:r>
            <a:rPr lang="en-US" sz="1800" dirty="0"/>
            <a:t>Parents reported that they changed their </a:t>
          </a:r>
          <a:r>
            <a:rPr lang="en-US" sz="1800" dirty="0" err="1"/>
            <a:t>behaviour</a:t>
          </a:r>
          <a:r>
            <a:rPr lang="en-US" sz="1800" dirty="0"/>
            <a:t> and that this changed their adolescent’s </a:t>
          </a:r>
          <a:r>
            <a:rPr lang="en-US" sz="1800" dirty="0" err="1"/>
            <a:t>behaviour</a:t>
          </a:r>
          <a:endParaRPr lang="en-US" sz="1800" dirty="0"/>
        </a:p>
      </dgm:t>
    </dgm:pt>
    <dgm:pt modelId="{23362819-0D27-4EE4-B780-7B42D15F45D6}" type="parTrans" cxnId="{8CF2D986-53D5-44D3-A50B-7710BC3CA9BC}">
      <dgm:prSet/>
      <dgm:spPr/>
      <dgm:t>
        <a:bodyPr/>
        <a:lstStyle/>
        <a:p>
          <a:endParaRPr lang="en-US"/>
        </a:p>
      </dgm:t>
    </dgm:pt>
    <dgm:pt modelId="{B32BA376-7B9D-4E38-8E78-9FA784D0B4FF}" type="sibTrans" cxnId="{8CF2D986-53D5-44D3-A50B-7710BC3CA9BC}">
      <dgm:prSet/>
      <dgm:spPr/>
      <dgm:t>
        <a:bodyPr/>
        <a:lstStyle/>
        <a:p>
          <a:endParaRPr lang="en-US"/>
        </a:p>
      </dgm:t>
    </dgm:pt>
    <dgm:pt modelId="{2CFB45D5-B90D-4713-837E-6E41C67CC3AD}">
      <dgm:prSet custT="1"/>
      <dgm:spPr/>
      <dgm:t>
        <a:bodyPr/>
        <a:lstStyle/>
        <a:p>
          <a:r>
            <a:rPr lang="en-US" sz="1800" dirty="0"/>
            <a:t>Parents noticed that all family relationships changed. Siblings understood their role in the family better, parent-parent relationships changed</a:t>
          </a:r>
        </a:p>
      </dgm:t>
    </dgm:pt>
    <dgm:pt modelId="{95C1B0C0-D5A8-44E4-BACB-4AEDE103BF94}" type="parTrans" cxnId="{7AAB5CAC-DCA6-483C-9AD5-3D65AA70D49A}">
      <dgm:prSet/>
      <dgm:spPr/>
      <dgm:t>
        <a:bodyPr/>
        <a:lstStyle/>
        <a:p>
          <a:endParaRPr lang="en-US"/>
        </a:p>
      </dgm:t>
    </dgm:pt>
    <dgm:pt modelId="{68A11713-0445-4AC8-9EA6-7295E89C630D}" type="sibTrans" cxnId="{7AAB5CAC-DCA6-483C-9AD5-3D65AA70D49A}">
      <dgm:prSet/>
      <dgm:spPr/>
      <dgm:t>
        <a:bodyPr/>
        <a:lstStyle/>
        <a:p>
          <a:endParaRPr lang="en-US"/>
        </a:p>
      </dgm:t>
    </dgm:pt>
    <dgm:pt modelId="{0F008450-13F8-46A2-A7A7-EFB8D8999BFA}">
      <dgm:prSet custT="1"/>
      <dgm:spPr/>
      <dgm:t>
        <a:bodyPr/>
        <a:lstStyle/>
        <a:p>
          <a:r>
            <a:rPr lang="en-US" sz="1800" dirty="0"/>
            <a:t>There was appreciation that the focus was on the adolescent period. However, it did mean some parents with older or younger children didn’t feel quite as included</a:t>
          </a:r>
        </a:p>
      </dgm:t>
    </dgm:pt>
    <dgm:pt modelId="{0A4E492B-336F-4367-9708-7ABEA0A4F129}" type="parTrans" cxnId="{C4B3446A-314C-42C2-B5FB-F1EC6BE2D122}">
      <dgm:prSet/>
      <dgm:spPr/>
      <dgm:t>
        <a:bodyPr/>
        <a:lstStyle/>
        <a:p>
          <a:endParaRPr lang="en-US"/>
        </a:p>
      </dgm:t>
    </dgm:pt>
    <dgm:pt modelId="{8262458F-5806-44DF-BAB6-804372A8A4A6}" type="sibTrans" cxnId="{C4B3446A-314C-42C2-B5FB-F1EC6BE2D122}">
      <dgm:prSet/>
      <dgm:spPr/>
      <dgm:t>
        <a:bodyPr/>
        <a:lstStyle/>
        <a:p>
          <a:endParaRPr lang="en-US"/>
        </a:p>
      </dgm:t>
    </dgm:pt>
    <dgm:pt modelId="{7DF095CF-B085-5E47-B2B2-D1EF1E14BCB6}" type="pres">
      <dgm:prSet presAssocID="{0395D7E9-45F4-4699-AFB3-5DEBF57FE5B2}" presName="matrix" presStyleCnt="0">
        <dgm:presLayoutVars>
          <dgm:chMax val="1"/>
          <dgm:dir/>
          <dgm:resizeHandles val="exact"/>
        </dgm:presLayoutVars>
      </dgm:prSet>
      <dgm:spPr/>
    </dgm:pt>
    <dgm:pt modelId="{3AC7A816-94E5-634C-BA82-CFBB4B8C4AC3}" type="pres">
      <dgm:prSet presAssocID="{0395D7E9-45F4-4699-AFB3-5DEBF57FE5B2}" presName="diamond" presStyleLbl="bgShp" presStyleIdx="0" presStyleCnt="1"/>
      <dgm:spPr/>
    </dgm:pt>
    <dgm:pt modelId="{95532977-752C-2440-AD44-939937392756}" type="pres">
      <dgm:prSet presAssocID="{0395D7E9-45F4-4699-AFB3-5DEBF57FE5B2}" presName="quad1" presStyleLbl="node1" presStyleIdx="0" presStyleCnt="4" custScaleX="134808" custScaleY="131846" custLinFactNeighborX="-14273" custLinFactNeighborY="-1516">
        <dgm:presLayoutVars>
          <dgm:chMax val="0"/>
          <dgm:chPref val="0"/>
          <dgm:bulletEnabled val="1"/>
        </dgm:presLayoutVars>
      </dgm:prSet>
      <dgm:spPr/>
    </dgm:pt>
    <dgm:pt modelId="{6FC41D1A-3793-6741-92F2-59FB9BEF7290}" type="pres">
      <dgm:prSet presAssocID="{0395D7E9-45F4-4699-AFB3-5DEBF57FE5B2}" presName="quad2" presStyleLbl="node1" presStyleIdx="1" presStyleCnt="4" custScaleX="133868" custScaleY="134874" custLinFactNeighborX="16517" custLinFactNeighborY="-1529">
        <dgm:presLayoutVars>
          <dgm:chMax val="0"/>
          <dgm:chPref val="0"/>
          <dgm:bulletEnabled val="1"/>
        </dgm:presLayoutVars>
      </dgm:prSet>
      <dgm:spPr/>
    </dgm:pt>
    <dgm:pt modelId="{C3A9ACD7-0DF7-7947-8815-FF671B59FFB5}" type="pres">
      <dgm:prSet presAssocID="{0395D7E9-45F4-4699-AFB3-5DEBF57FE5B2}" presName="quad3" presStyleLbl="node1" presStyleIdx="2" presStyleCnt="4" custScaleX="134808" custScaleY="130752" custLinFactNeighborX="-14273" custLinFactNeighborY="12999">
        <dgm:presLayoutVars>
          <dgm:chMax val="0"/>
          <dgm:chPref val="0"/>
          <dgm:bulletEnabled val="1"/>
        </dgm:presLayoutVars>
      </dgm:prSet>
      <dgm:spPr/>
    </dgm:pt>
    <dgm:pt modelId="{2A78F350-C585-2646-BBD7-2D410D262155}" type="pres">
      <dgm:prSet presAssocID="{0395D7E9-45F4-4699-AFB3-5DEBF57FE5B2}" presName="quad4" presStyleLbl="node1" presStyleIdx="3" presStyleCnt="4" custScaleX="134860" custScaleY="125500" custLinFactNeighborX="16021" custLinFactNeighborY="13073">
        <dgm:presLayoutVars>
          <dgm:chMax val="0"/>
          <dgm:chPref val="0"/>
          <dgm:bulletEnabled val="1"/>
        </dgm:presLayoutVars>
      </dgm:prSet>
      <dgm:spPr/>
    </dgm:pt>
  </dgm:ptLst>
  <dgm:cxnLst>
    <dgm:cxn modelId="{D4FEB611-C7BC-4F75-8BAD-FAA0AC493007}" srcId="{0395D7E9-45F4-4699-AFB3-5DEBF57FE5B2}" destId="{36D2897E-9A78-4A22-BAD9-39B4DA7D5537}" srcOrd="0" destOrd="0" parTransId="{A78DD5CF-C894-41F0-ADCF-84382842ACBB}" sibTransId="{D1D0D8BC-69BF-4C6D-9AB8-B41F079B6EFF}"/>
    <dgm:cxn modelId="{C4B3446A-314C-42C2-B5FB-F1EC6BE2D122}" srcId="{0395D7E9-45F4-4699-AFB3-5DEBF57FE5B2}" destId="{0F008450-13F8-46A2-A7A7-EFB8D8999BFA}" srcOrd="3" destOrd="0" parTransId="{0A4E492B-336F-4367-9708-7ABEA0A4F129}" sibTransId="{8262458F-5806-44DF-BAB6-804372A8A4A6}"/>
    <dgm:cxn modelId="{158F076D-181A-5E43-899B-A2D139DFFFFE}" type="presOf" srcId="{0395D7E9-45F4-4699-AFB3-5DEBF57FE5B2}" destId="{7DF095CF-B085-5E47-B2B2-D1EF1E14BCB6}" srcOrd="0" destOrd="0" presId="urn:microsoft.com/office/officeart/2005/8/layout/matrix3"/>
    <dgm:cxn modelId="{8CF2D986-53D5-44D3-A50B-7710BC3CA9BC}" srcId="{0395D7E9-45F4-4699-AFB3-5DEBF57FE5B2}" destId="{BAEAD5A2-64F7-4420-915D-69A64B6F44DD}" srcOrd="1" destOrd="0" parTransId="{23362819-0D27-4EE4-B780-7B42D15F45D6}" sibTransId="{B32BA376-7B9D-4E38-8E78-9FA784D0B4FF}"/>
    <dgm:cxn modelId="{7AAB5CAC-DCA6-483C-9AD5-3D65AA70D49A}" srcId="{0395D7E9-45F4-4699-AFB3-5DEBF57FE5B2}" destId="{2CFB45D5-B90D-4713-837E-6E41C67CC3AD}" srcOrd="2" destOrd="0" parTransId="{95C1B0C0-D5A8-44E4-BACB-4AEDE103BF94}" sibTransId="{68A11713-0445-4AC8-9EA6-7295E89C630D}"/>
    <dgm:cxn modelId="{B82EAEC3-151C-D842-9B52-E5629F2F27E9}" type="presOf" srcId="{36D2897E-9A78-4A22-BAD9-39B4DA7D5537}" destId="{95532977-752C-2440-AD44-939937392756}" srcOrd="0" destOrd="0" presId="urn:microsoft.com/office/officeart/2005/8/layout/matrix3"/>
    <dgm:cxn modelId="{ABA8CBDE-44DA-F540-AAC2-C5CD7AD79246}" type="presOf" srcId="{BAEAD5A2-64F7-4420-915D-69A64B6F44DD}" destId="{6FC41D1A-3793-6741-92F2-59FB9BEF7290}" srcOrd="0" destOrd="0" presId="urn:microsoft.com/office/officeart/2005/8/layout/matrix3"/>
    <dgm:cxn modelId="{4DE92AFB-D5F7-F24A-A7A4-2B7A1E6671B4}" type="presOf" srcId="{2CFB45D5-B90D-4713-837E-6E41C67CC3AD}" destId="{C3A9ACD7-0DF7-7947-8815-FF671B59FFB5}" srcOrd="0" destOrd="0" presId="urn:microsoft.com/office/officeart/2005/8/layout/matrix3"/>
    <dgm:cxn modelId="{DF8C53FE-18E0-6043-9BFA-C5906B2059D8}" type="presOf" srcId="{0F008450-13F8-46A2-A7A7-EFB8D8999BFA}" destId="{2A78F350-C585-2646-BBD7-2D410D262155}" srcOrd="0" destOrd="0" presId="urn:microsoft.com/office/officeart/2005/8/layout/matrix3"/>
    <dgm:cxn modelId="{0C30194E-0D89-0942-9E78-1CF83D1D0F24}" type="presParOf" srcId="{7DF095CF-B085-5E47-B2B2-D1EF1E14BCB6}" destId="{3AC7A816-94E5-634C-BA82-CFBB4B8C4AC3}" srcOrd="0" destOrd="0" presId="urn:microsoft.com/office/officeart/2005/8/layout/matrix3"/>
    <dgm:cxn modelId="{01DEC5CE-DBD1-3845-BA32-AEBE681FC3F3}" type="presParOf" srcId="{7DF095CF-B085-5E47-B2B2-D1EF1E14BCB6}" destId="{95532977-752C-2440-AD44-939937392756}" srcOrd="1" destOrd="0" presId="urn:microsoft.com/office/officeart/2005/8/layout/matrix3"/>
    <dgm:cxn modelId="{CE833C03-E967-1948-B54A-EE9A7C26DBB9}" type="presParOf" srcId="{7DF095CF-B085-5E47-B2B2-D1EF1E14BCB6}" destId="{6FC41D1A-3793-6741-92F2-59FB9BEF7290}" srcOrd="2" destOrd="0" presId="urn:microsoft.com/office/officeart/2005/8/layout/matrix3"/>
    <dgm:cxn modelId="{B3675F08-8FC0-FB4A-AE1B-D1BB1704A746}" type="presParOf" srcId="{7DF095CF-B085-5E47-B2B2-D1EF1E14BCB6}" destId="{C3A9ACD7-0DF7-7947-8815-FF671B59FFB5}" srcOrd="3" destOrd="0" presId="urn:microsoft.com/office/officeart/2005/8/layout/matrix3"/>
    <dgm:cxn modelId="{80654411-317C-5C4F-BD18-7FF9A0DF0D2F}" type="presParOf" srcId="{7DF095CF-B085-5E47-B2B2-D1EF1E14BCB6}" destId="{2A78F350-C585-2646-BBD7-2D410D262155}"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62446A4-612C-454B-A9FE-736C55EC79EF}" type="doc">
      <dgm:prSet loTypeId="urn:microsoft.com/office/officeart/2005/8/layout/bProcess4" loCatId="process" qsTypeId="urn:microsoft.com/office/officeart/2005/8/quickstyle/simple1" qsCatId="simple" csTypeId="urn:microsoft.com/office/officeart/2005/8/colors/colorful1" csCatId="colorful" phldr="1"/>
      <dgm:spPr/>
      <dgm:t>
        <a:bodyPr/>
        <a:lstStyle/>
        <a:p>
          <a:endParaRPr lang="en-US"/>
        </a:p>
      </dgm:t>
    </dgm:pt>
    <dgm:pt modelId="{DD72124A-38C3-4D74-949C-5E3723A9B56C}">
      <dgm:prSet custT="1"/>
      <dgm:spPr/>
      <dgm:t>
        <a:bodyPr/>
        <a:lstStyle/>
        <a:p>
          <a:r>
            <a:rPr lang="en-US" sz="2000" dirty="0"/>
            <a:t>Despite years of experience working with families the content and structure of the group brought practitioners into close contact with the struggles families experience on a day to day basis</a:t>
          </a:r>
        </a:p>
      </dgm:t>
    </dgm:pt>
    <dgm:pt modelId="{06E6D91B-5956-4AD3-9A97-ECC613EDED48}" type="parTrans" cxnId="{DB79F01A-64BB-4526-BA26-406606BA02F4}">
      <dgm:prSet/>
      <dgm:spPr/>
      <dgm:t>
        <a:bodyPr/>
        <a:lstStyle/>
        <a:p>
          <a:endParaRPr lang="en-US"/>
        </a:p>
      </dgm:t>
    </dgm:pt>
    <dgm:pt modelId="{80FA624B-E0CC-42EA-9E6E-A6198020B82E}" type="sibTrans" cxnId="{DB79F01A-64BB-4526-BA26-406606BA02F4}">
      <dgm:prSet/>
      <dgm:spPr/>
      <dgm:t>
        <a:bodyPr/>
        <a:lstStyle/>
        <a:p>
          <a:endParaRPr lang="en-US"/>
        </a:p>
      </dgm:t>
    </dgm:pt>
    <dgm:pt modelId="{C80BCAD2-A55A-46B6-B069-44352E27487A}">
      <dgm:prSet custT="1"/>
      <dgm:spPr/>
      <dgm:t>
        <a:bodyPr/>
        <a:lstStyle/>
        <a:p>
          <a:r>
            <a:rPr lang="en-US" sz="2000" dirty="0"/>
            <a:t>This awareness led to increased empathy with the families.</a:t>
          </a:r>
        </a:p>
      </dgm:t>
    </dgm:pt>
    <dgm:pt modelId="{DD5D2BDC-9205-4A08-B82B-1343D1843610}" type="parTrans" cxnId="{674275AC-223C-4B07-8067-B90F91DE2444}">
      <dgm:prSet/>
      <dgm:spPr/>
      <dgm:t>
        <a:bodyPr/>
        <a:lstStyle/>
        <a:p>
          <a:endParaRPr lang="en-US"/>
        </a:p>
      </dgm:t>
    </dgm:pt>
    <dgm:pt modelId="{0A9CABD8-F7DD-445F-9409-C465FCCFD9B7}" type="sibTrans" cxnId="{674275AC-223C-4B07-8067-B90F91DE2444}">
      <dgm:prSet/>
      <dgm:spPr/>
      <dgm:t>
        <a:bodyPr/>
        <a:lstStyle/>
        <a:p>
          <a:endParaRPr lang="en-US"/>
        </a:p>
      </dgm:t>
    </dgm:pt>
    <dgm:pt modelId="{9D57B108-CA77-4308-95EC-68A52170F468}">
      <dgm:prSet custT="1"/>
      <dgm:spPr/>
      <dgm:t>
        <a:bodyPr/>
        <a:lstStyle/>
        <a:p>
          <a:r>
            <a:rPr lang="en-US" sz="2000" dirty="0"/>
            <a:t>However, this increased empathy also allowed some practitioners to truly </a:t>
          </a:r>
          <a:r>
            <a:rPr lang="en-US" sz="2000" dirty="0" err="1"/>
            <a:t>realise</a:t>
          </a:r>
          <a:r>
            <a:rPr lang="en-US" sz="2000" dirty="0"/>
            <a:t> that they cannot meet all the needs of the families and sometimes the small changes make the difference to families</a:t>
          </a:r>
        </a:p>
      </dgm:t>
    </dgm:pt>
    <dgm:pt modelId="{0771F978-8AAE-41CA-8F7C-B249CF958D48}" type="parTrans" cxnId="{9639AA7E-FD38-45D3-AFF8-BD9215E22D4B}">
      <dgm:prSet/>
      <dgm:spPr/>
      <dgm:t>
        <a:bodyPr/>
        <a:lstStyle/>
        <a:p>
          <a:endParaRPr lang="en-US"/>
        </a:p>
      </dgm:t>
    </dgm:pt>
    <dgm:pt modelId="{C4425004-02A5-4020-8D20-BD31B52847FF}" type="sibTrans" cxnId="{9639AA7E-FD38-45D3-AFF8-BD9215E22D4B}">
      <dgm:prSet/>
      <dgm:spPr/>
      <dgm:t>
        <a:bodyPr/>
        <a:lstStyle/>
        <a:p>
          <a:endParaRPr lang="en-US"/>
        </a:p>
      </dgm:t>
    </dgm:pt>
    <dgm:pt modelId="{BC8AF7D0-ADCC-BC46-A823-2A28337C9E1D}" type="pres">
      <dgm:prSet presAssocID="{F62446A4-612C-454B-A9FE-736C55EC79EF}" presName="Name0" presStyleCnt="0">
        <dgm:presLayoutVars>
          <dgm:dir/>
          <dgm:resizeHandles/>
        </dgm:presLayoutVars>
      </dgm:prSet>
      <dgm:spPr/>
    </dgm:pt>
    <dgm:pt modelId="{1E45B514-CD89-774A-ADD8-84D84FFC0E72}" type="pres">
      <dgm:prSet presAssocID="{DD72124A-38C3-4D74-949C-5E3723A9B56C}" presName="compNode" presStyleCnt="0"/>
      <dgm:spPr/>
    </dgm:pt>
    <dgm:pt modelId="{55CE361F-284B-5349-8952-2E3D3D760CF1}" type="pres">
      <dgm:prSet presAssocID="{DD72124A-38C3-4D74-949C-5E3723A9B56C}" presName="dummyConnPt" presStyleCnt="0"/>
      <dgm:spPr/>
    </dgm:pt>
    <dgm:pt modelId="{F1582652-B4F9-9240-8935-13F330798D56}" type="pres">
      <dgm:prSet presAssocID="{DD72124A-38C3-4D74-949C-5E3723A9B56C}" presName="node" presStyleLbl="node1" presStyleIdx="0" presStyleCnt="3" custScaleX="156667" custScaleY="267264" custLinFactNeighborX="1749" custLinFactNeighborY="2838">
        <dgm:presLayoutVars>
          <dgm:bulletEnabled val="1"/>
        </dgm:presLayoutVars>
      </dgm:prSet>
      <dgm:spPr/>
    </dgm:pt>
    <dgm:pt modelId="{E7502E95-CF0E-6B4D-B051-AC34B7586A21}" type="pres">
      <dgm:prSet presAssocID="{80FA624B-E0CC-42EA-9E6E-A6198020B82E}" presName="sibTrans" presStyleLbl="bgSibTrans2D1" presStyleIdx="0" presStyleCnt="2"/>
      <dgm:spPr/>
    </dgm:pt>
    <dgm:pt modelId="{990FE8C0-3A39-0F42-9D34-6882D8E13398}" type="pres">
      <dgm:prSet presAssocID="{C80BCAD2-A55A-46B6-B069-44352E27487A}" presName="compNode" presStyleCnt="0"/>
      <dgm:spPr/>
    </dgm:pt>
    <dgm:pt modelId="{13221BD0-F08A-2146-A886-FAA7AAD25B4D}" type="pres">
      <dgm:prSet presAssocID="{C80BCAD2-A55A-46B6-B069-44352E27487A}" presName="dummyConnPt" presStyleCnt="0"/>
      <dgm:spPr/>
    </dgm:pt>
    <dgm:pt modelId="{62EE414F-2141-BF49-87FD-C834A3F74CC5}" type="pres">
      <dgm:prSet presAssocID="{C80BCAD2-A55A-46B6-B069-44352E27487A}" presName="node" presStyleLbl="node1" presStyleIdx="1" presStyleCnt="3" custScaleY="119775" custLinFactNeighborX="1950" custLinFactNeighborY="33396">
        <dgm:presLayoutVars>
          <dgm:bulletEnabled val="1"/>
        </dgm:presLayoutVars>
      </dgm:prSet>
      <dgm:spPr/>
    </dgm:pt>
    <dgm:pt modelId="{B8C98B66-F4A6-CB42-9519-96BDF13218DF}" type="pres">
      <dgm:prSet presAssocID="{0A9CABD8-F7DD-445F-9409-C465FCCFD9B7}" presName="sibTrans" presStyleLbl="bgSibTrans2D1" presStyleIdx="1" presStyleCnt="2"/>
      <dgm:spPr/>
    </dgm:pt>
    <dgm:pt modelId="{5623B942-EE76-6142-BD12-571BDE1C4B7C}" type="pres">
      <dgm:prSet presAssocID="{9D57B108-CA77-4308-95EC-68A52170F468}" presName="compNode" presStyleCnt="0"/>
      <dgm:spPr/>
    </dgm:pt>
    <dgm:pt modelId="{3C4255C3-55BC-8B43-A58A-CCBABD3DAF36}" type="pres">
      <dgm:prSet presAssocID="{9D57B108-CA77-4308-95EC-68A52170F468}" presName="dummyConnPt" presStyleCnt="0"/>
      <dgm:spPr/>
    </dgm:pt>
    <dgm:pt modelId="{559CDD08-EB90-6949-9DAB-5BBB0ADC5256}" type="pres">
      <dgm:prSet presAssocID="{9D57B108-CA77-4308-95EC-68A52170F468}" presName="node" presStyleLbl="node1" presStyleIdx="2" presStyleCnt="3" custScaleX="156236" custScaleY="238237">
        <dgm:presLayoutVars>
          <dgm:bulletEnabled val="1"/>
        </dgm:presLayoutVars>
      </dgm:prSet>
      <dgm:spPr/>
    </dgm:pt>
  </dgm:ptLst>
  <dgm:cxnLst>
    <dgm:cxn modelId="{1970B60D-A885-5944-96A2-0B98544F7427}" type="presOf" srcId="{80FA624B-E0CC-42EA-9E6E-A6198020B82E}" destId="{E7502E95-CF0E-6B4D-B051-AC34B7586A21}" srcOrd="0" destOrd="0" presId="urn:microsoft.com/office/officeart/2005/8/layout/bProcess4"/>
    <dgm:cxn modelId="{DB79F01A-64BB-4526-BA26-406606BA02F4}" srcId="{F62446A4-612C-454B-A9FE-736C55EC79EF}" destId="{DD72124A-38C3-4D74-949C-5E3723A9B56C}" srcOrd="0" destOrd="0" parTransId="{06E6D91B-5956-4AD3-9A97-ECC613EDED48}" sibTransId="{80FA624B-E0CC-42EA-9E6E-A6198020B82E}"/>
    <dgm:cxn modelId="{4B78494C-CBB3-3646-93B8-754172CE2873}" type="presOf" srcId="{C80BCAD2-A55A-46B6-B069-44352E27487A}" destId="{62EE414F-2141-BF49-87FD-C834A3F74CC5}" srcOrd="0" destOrd="0" presId="urn:microsoft.com/office/officeart/2005/8/layout/bProcess4"/>
    <dgm:cxn modelId="{C9F42B5E-9375-4F42-8A1C-F20FC9FC534C}" type="presOf" srcId="{DD72124A-38C3-4D74-949C-5E3723A9B56C}" destId="{F1582652-B4F9-9240-8935-13F330798D56}" srcOrd="0" destOrd="0" presId="urn:microsoft.com/office/officeart/2005/8/layout/bProcess4"/>
    <dgm:cxn modelId="{9639AA7E-FD38-45D3-AFF8-BD9215E22D4B}" srcId="{F62446A4-612C-454B-A9FE-736C55EC79EF}" destId="{9D57B108-CA77-4308-95EC-68A52170F468}" srcOrd="2" destOrd="0" parTransId="{0771F978-8AAE-41CA-8F7C-B249CF958D48}" sibTransId="{C4425004-02A5-4020-8D20-BD31B52847FF}"/>
    <dgm:cxn modelId="{674275AC-223C-4B07-8067-B90F91DE2444}" srcId="{F62446A4-612C-454B-A9FE-736C55EC79EF}" destId="{C80BCAD2-A55A-46B6-B069-44352E27487A}" srcOrd="1" destOrd="0" parTransId="{DD5D2BDC-9205-4A08-B82B-1343D1843610}" sibTransId="{0A9CABD8-F7DD-445F-9409-C465FCCFD9B7}"/>
    <dgm:cxn modelId="{7EC6D3B9-885E-7D40-8098-342152D74124}" type="presOf" srcId="{0A9CABD8-F7DD-445F-9409-C465FCCFD9B7}" destId="{B8C98B66-F4A6-CB42-9519-96BDF13218DF}" srcOrd="0" destOrd="0" presId="urn:microsoft.com/office/officeart/2005/8/layout/bProcess4"/>
    <dgm:cxn modelId="{875782C0-E8E6-AF42-A52D-01CFFC748AD6}" type="presOf" srcId="{9D57B108-CA77-4308-95EC-68A52170F468}" destId="{559CDD08-EB90-6949-9DAB-5BBB0ADC5256}" srcOrd="0" destOrd="0" presId="urn:microsoft.com/office/officeart/2005/8/layout/bProcess4"/>
    <dgm:cxn modelId="{BEF414C8-F406-3D4F-A335-A296AF775C46}" type="presOf" srcId="{F62446A4-612C-454B-A9FE-736C55EC79EF}" destId="{BC8AF7D0-ADCC-BC46-A823-2A28337C9E1D}" srcOrd="0" destOrd="0" presId="urn:microsoft.com/office/officeart/2005/8/layout/bProcess4"/>
    <dgm:cxn modelId="{597BB4D7-0C87-DC4A-99C3-CFC2EDE188AC}" type="presParOf" srcId="{BC8AF7D0-ADCC-BC46-A823-2A28337C9E1D}" destId="{1E45B514-CD89-774A-ADD8-84D84FFC0E72}" srcOrd="0" destOrd="0" presId="urn:microsoft.com/office/officeart/2005/8/layout/bProcess4"/>
    <dgm:cxn modelId="{AD614751-8C4F-4148-A238-2BCE44E7EDC3}" type="presParOf" srcId="{1E45B514-CD89-774A-ADD8-84D84FFC0E72}" destId="{55CE361F-284B-5349-8952-2E3D3D760CF1}" srcOrd="0" destOrd="0" presId="urn:microsoft.com/office/officeart/2005/8/layout/bProcess4"/>
    <dgm:cxn modelId="{EE3E2046-F939-A04C-8581-959702477E77}" type="presParOf" srcId="{1E45B514-CD89-774A-ADD8-84D84FFC0E72}" destId="{F1582652-B4F9-9240-8935-13F330798D56}" srcOrd="1" destOrd="0" presId="urn:microsoft.com/office/officeart/2005/8/layout/bProcess4"/>
    <dgm:cxn modelId="{EA741CAC-0473-104A-BE3C-D7598A45A739}" type="presParOf" srcId="{BC8AF7D0-ADCC-BC46-A823-2A28337C9E1D}" destId="{E7502E95-CF0E-6B4D-B051-AC34B7586A21}" srcOrd="1" destOrd="0" presId="urn:microsoft.com/office/officeart/2005/8/layout/bProcess4"/>
    <dgm:cxn modelId="{5365070A-AB38-0D4F-8F35-F4AE1895704A}" type="presParOf" srcId="{BC8AF7D0-ADCC-BC46-A823-2A28337C9E1D}" destId="{990FE8C0-3A39-0F42-9D34-6882D8E13398}" srcOrd="2" destOrd="0" presId="urn:microsoft.com/office/officeart/2005/8/layout/bProcess4"/>
    <dgm:cxn modelId="{703A81E2-2586-6B4E-A0EF-DD22C99078B9}" type="presParOf" srcId="{990FE8C0-3A39-0F42-9D34-6882D8E13398}" destId="{13221BD0-F08A-2146-A886-FAA7AAD25B4D}" srcOrd="0" destOrd="0" presId="urn:microsoft.com/office/officeart/2005/8/layout/bProcess4"/>
    <dgm:cxn modelId="{C17AACA6-6069-EA43-B27F-CE0D53DE9C4F}" type="presParOf" srcId="{990FE8C0-3A39-0F42-9D34-6882D8E13398}" destId="{62EE414F-2141-BF49-87FD-C834A3F74CC5}" srcOrd="1" destOrd="0" presId="urn:microsoft.com/office/officeart/2005/8/layout/bProcess4"/>
    <dgm:cxn modelId="{0CC9C8D4-C83E-3340-8924-7E3357B71083}" type="presParOf" srcId="{BC8AF7D0-ADCC-BC46-A823-2A28337C9E1D}" destId="{B8C98B66-F4A6-CB42-9519-96BDF13218DF}" srcOrd="3" destOrd="0" presId="urn:microsoft.com/office/officeart/2005/8/layout/bProcess4"/>
    <dgm:cxn modelId="{4559299A-B3F9-444E-AEF4-9034F2399528}" type="presParOf" srcId="{BC8AF7D0-ADCC-BC46-A823-2A28337C9E1D}" destId="{5623B942-EE76-6142-BD12-571BDE1C4B7C}" srcOrd="4" destOrd="0" presId="urn:microsoft.com/office/officeart/2005/8/layout/bProcess4"/>
    <dgm:cxn modelId="{A44D0C93-B6E7-4B44-86EB-EA41551F108D}" type="presParOf" srcId="{5623B942-EE76-6142-BD12-571BDE1C4B7C}" destId="{3C4255C3-55BC-8B43-A58A-CCBABD3DAF36}" srcOrd="0" destOrd="0" presId="urn:microsoft.com/office/officeart/2005/8/layout/bProcess4"/>
    <dgm:cxn modelId="{70F412F7-0287-4447-BA47-A706D53F9987}" type="presParOf" srcId="{5623B942-EE76-6142-BD12-571BDE1C4B7C}" destId="{559CDD08-EB90-6949-9DAB-5BBB0ADC5256}" srcOrd="1" destOrd="0" presId="urn:microsoft.com/office/officeart/2005/8/layout/b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E122380-E8B0-4807-B3EE-52B5E713F3AB}" type="doc">
      <dgm:prSet loTypeId="urn:microsoft.com/office/officeart/2005/8/layout/list1" loCatId="list" qsTypeId="urn:microsoft.com/office/officeart/2005/8/quickstyle/simple1" qsCatId="simple" csTypeId="urn:microsoft.com/office/officeart/2005/8/colors/colorful5" csCatId="colorful"/>
      <dgm:spPr/>
      <dgm:t>
        <a:bodyPr/>
        <a:lstStyle/>
        <a:p>
          <a:endParaRPr lang="en-US"/>
        </a:p>
      </dgm:t>
    </dgm:pt>
    <dgm:pt modelId="{DC6229ED-4571-4E8D-9EE9-30A3A2F708FE}">
      <dgm:prSet/>
      <dgm:spPr/>
      <dgm:t>
        <a:bodyPr/>
        <a:lstStyle/>
        <a:p>
          <a:r>
            <a:rPr lang="en-US"/>
            <a:t>Practitioners felt that there was a lot of support for the parents in the group</a:t>
          </a:r>
        </a:p>
      </dgm:t>
    </dgm:pt>
    <dgm:pt modelId="{0C123F43-86AF-4E33-AE37-47A34E8BF02D}" type="parTrans" cxnId="{FE00CDA5-73E7-4924-A78B-FB0B1EFCD726}">
      <dgm:prSet/>
      <dgm:spPr/>
      <dgm:t>
        <a:bodyPr/>
        <a:lstStyle/>
        <a:p>
          <a:endParaRPr lang="en-US"/>
        </a:p>
      </dgm:t>
    </dgm:pt>
    <dgm:pt modelId="{70FE1AA3-AA10-4E7E-82D4-6707D053F6E3}" type="sibTrans" cxnId="{FE00CDA5-73E7-4924-A78B-FB0B1EFCD726}">
      <dgm:prSet/>
      <dgm:spPr/>
      <dgm:t>
        <a:bodyPr/>
        <a:lstStyle/>
        <a:p>
          <a:endParaRPr lang="en-US"/>
        </a:p>
      </dgm:t>
    </dgm:pt>
    <dgm:pt modelId="{A4A58FF5-106D-42B5-A6E4-5D10626FE002}">
      <dgm:prSet/>
      <dgm:spPr/>
      <dgm:t>
        <a:bodyPr/>
        <a:lstStyle/>
        <a:p>
          <a:r>
            <a:rPr lang="en-US"/>
            <a:t>Support from the group</a:t>
          </a:r>
        </a:p>
      </dgm:t>
    </dgm:pt>
    <dgm:pt modelId="{F841346C-7B03-4C77-88DF-679AA3063492}" type="parTrans" cxnId="{869D3793-BBA3-4965-AFF4-61540E38EC87}">
      <dgm:prSet/>
      <dgm:spPr/>
      <dgm:t>
        <a:bodyPr/>
        <a:lstStyle/>
        <a:p>
          <a:endParaRPr lang="en-US"/>
        </a:p>
      </dgm:t>
    </dgm:pt>
    <dgm:pt modelId="{71178116-3564-4AD9-B354-93D5BF6A2632}" type="sibTrans" cxnId="{869D3793-BBA3-4965-AFF4-61540E38EC87}">
      <dgm:prSet/>
      <dgm:spPr/>
      <dgm:t>
        <a:bodyPr/>
        <a:lstStyle/>
        <a:p>
          <a:endParaRPr lang="en-US"/>
        </a:p>
      </dgm:t>
    </dgm:pt>
    <dgm:pt modelId="{59B0902D-A86A-4FEB-AC6D-CA89B76B3523}">
      <dgm:prSet/>
      <dgm:spPr/>
      <dgm:t>
        <a:bodyPr/>
        <a:lstStyle/>
        <a:p>
          <a:r>
            <a:rPr lang="en-US"/>
            <a:t>Support from individual parents within the group</a:t>
          </a:r>
        </a:p>
      </dgm:t>
    </dgm:pt>
    <dgm:pt modelId="{E93C363C-6D07-4A8D-B3A5-AAC8165C99F6}" type="parTrans" cxnId="{DE94B160-CEB7-44AE-8949-71326421DCB4}">
      <dgm:prSet/>
      <dgm:spPr/>
      <dgm:t>
        <a:bodyPr/>
        <a:lstStyle/>
        <a:p>
          <a:endParaRPr lang="en-US"/>
        </a:p>
      </dgm:t>
    </dgm:pt>
    <dgm:pt modelId="{D2E8808B-5456-4DEC-9422-5B4D8A38AF54}" type="sibTrans" cxnId="{DE94B160-CEB7-44AE-8949-71326421DCB4}">
      <dgm:prSet/>
      <dgm:spPr/>
      <dgm:t>
        <a:bodyPr/>
        <a:lstStyle/>
        <a:p>
          <a:endParaRPr lang="en-US"/>
        </a:p>
      </dgm:t>
    </dgm:pt>
    <dgm:pt modelId="{C1309E60-FE08-4C86-A34D-F33A00AD196A}">
      <dgm:prSet/>
      <dgm:spPr/>
      <dgm:t>
        <a:bodyPr/>
        <a:lstStyle/>
        <a:p>
          <a:r>
            <a:rPr lang="en-US"/>
            <a:t>Support from the content and structure of the group</a:t>
          </a:r>
        </a:p>
      </dgm:t>
    </dgm:pt>
    <dgm:pt modelId="{E01DD13B-08B2-4272-A7AF-A93414A372BE}" type="parTrans" cxnId="{5271574D-6D98-449D-BB50-7FED9B743B14}">
      <dgm:prSet/>
      <dgm:spPr/>
      <dgm:t>
        <a:bodyPr/>
        <a:lstStyle/>
        <a:p>
          <a:endParaRPr lang="en-US"/>
        </a:p>
      </dgm:t>
    </dgm:pt>
    <dgm:pt modelId="{E713DD18-6F38-4CB2-8F7F-3AB59B903BEA}" type="sibTrans" cxnId="{5271574D-6D98-449D-BB50-7FED9B743B14}">
      <dgm:prSet/>
      <dgm:spPr/>
      <dgm:t>
        <a:bodyPr/>
        <a:lstStyle/>
        <a:p>
          <a:endParaRPr lang="en-US"/>
        </a:p>
      </dgm:t>
    </dgm:pt>
    <dgm:pt modelId="{165BD330-E111-4A45-B241-3F3D77CF3C6E}">
      <dgm:prSet/>
      <dgm:spPr/>
      <dgm:t>
        <a:bodyPr/>
        <a:lstStyle/>
        <a:p>
          <a:r>
            <a:rPr lang="en-US"/>
            <a:t>Support from the facilitators</a:t>
          </a:r>
        </a:p>
      </dgm:t>
    </dgm:pt>
    <dgm:pt modelId="{32F5343D-EB56-4341-8298-365FFE11B20D}" type="parTrans" cxnId="{6A2D9A92-BFB0-404D-AE69-4B4F8FB0EDE1}">
      <dgm:prSet/>
      <dgm:spPr/>
      <dgm:t>
        <a:bodyPr/>
        <a:lstStyle/>
        <a:p>
          <a:endParaRPr lang="en-US"/>
        </a:p>
      </dgm:t>
    </dgm:pt>
    <dgm:pt modelId="{AAABD3AB-E7F9-4627-89B2-13D59758A151}" type="sibTrans" cxnId="{6A2D9A92-BFB0-404D-AE69-4B4F8FB0EDE1}">
      <dgm:prSet/>
      <dgm:spPr/>
      <dgm:t>
        <a:bodyPr/>
        <a:lstStyle/>
        <a:p>
          <a:endParaRPr lang="en-US"/>
        </a:p>
      </dgm:t>
    </dgm:pt>
    <dgm:pt modelId="{2F406388-DCFD-4054-BED0-B5AB825F874D}">
      <dgm:prSet/>
      <dgm:spPr/>
      <dgm:t>
        <a:bodyPr/>
        <a:lstStyle/>
        <a:p>
          <a:r>
            <a:rPr lang="en-US"/>
            <a:t>Practitioners felt that there was support for themselves as practitioners</a:t>
          </a:r>
        </a:p>
      </dgm:t>
    </dgm:pt>
    <dgm:pt modelId="{AF4DE753-A037-4DC6-B0DE-5299272CEB34}" type="parTrans" cxnId="{B43E7688-4F15-4B73-B242-361271D6791F}">
      <dgm:prSet/>
      <dgm:spPr/>
      <dgm:t>
        <a:bodyPr/>
        <a:lstStyle/>
        <a:p>
          <a:endParaRPr lang="en-US"/>
        </a:p>
      </dgm:t>
    </dgm:pt>
    <dgm:pt modelId="{BC969D6C-C148-44D5-83B9-26D50CF25FA4}" type="sibTrans" cxnId="{B43E7688-4F15-4B73-B242-361271D6791F}">
      <dgm:prSet/>
      <dgm:spPr/>
      <dgm:t>
        <a:bodyPr/>
        <a:lstStyle/>
        <a:p>
          <a:endParaRPr lang="en-US"/>
        </a:p>
      </dgm:t>
    </dgm:pt>
    <dgm:pt modelId="{1BCEFA14-EFA9-4ACD-BEFA-305D0F6079AF}">
      <dgm:prSet/>
      <dgm:spPr/>
      <dgm:t>
        <a:bodyPr/>
        <a:lstStyle/>
        <a:p>
          <a:r>
            <a:rPr lang="en-US"/>
            <a:t>Support from the training</a:t>
          </a:r>
        </a:p>
      </dgm:t>
    </dgm:pt>
    <dgm:pt modelId="{E203F3C5-237A-4531-98E9-840C1A204911}" type="parTrans" cxnId="{6FC974FE-F67F-4F16-A504-1BDB79FE26E4}">
      <dgm:prSet/>
      <dgm:spPr/>
      <dgm:t>
        <a:bodyPr/>
        <a:lstStyle/>
        <a:p>
          <a:endParaRPr lang="en-US"/>
        </a:p>
      </dgm:t>
    </dgm:pt>
    <dgm:pt modelId="{A6B2FA1D-7510-41D8-8AE5-5BF091ED83B2}" type="sibTrans" cxnId="{6FC974FE-F67F-4F16-A504-1BDB79FE26E4}">
      <dgm:prSet/>
      <dgm:spPr/>
      <dgm:t>
        <a:bodyPr/>
        <a:lstStyle/>
        <a:p>
          <a:endParaRPr lang="en-US"/>
        </a:p>
      </dgm:t>
    </dgm:pt>
    <dgm:pt modelId="{F9D2ADB1-4B0D-4BC4-92F9-690C1E9B5592}">
      <dgm:prSet/>
      <dgm:spPr/>
      <dgm:t>
        <a:bodyPr/>
        <a:lstStyle/>
        <a:p>
          <a:r>
            <a:rPr lang="en-US"/>
            <a:t>Support from the supervision</a:t>
          </a:r>
        </a:p>
      </dgm:t>
    </dgm:pt>
    <dgm:pt modelId="{F44EF680-F847-49C2-83A2-E21CB0A7FBE5}" type="parTrans" cxnId="{0412E103-6EA6-40E3-A493-986578D783BE}">
      <dgm:prSet/>
      <dgm:spPr/>
      <dgm:t>
        <a:bodyPr/>
        <a:lstStyle/>
        <a:p>
          <a:endParaRPr lang="en-US"/>
        </a:p>
      </dgm:t>
    </dgm:pt>
    <dgm:pt modelId="{90F46F7C-71BF-4B01-958E-C1DBB590BC15}" type="sibTrans" cxnId="{0412E103-6EA6-40E3-A493-986578D783BE}">
      <dgm:prSet/>
      <dgm:spPr/>
      <dgm:t>
        <a:bodyPr/>
        <a:lstStyle/>
        <a:p>
          <a:endParaRPr lang="en-US"/>
        </a:p>
      </dgm:t>
    </dgm:pt>
    <dgm:pt modelId="{BC3E97B1-9F8D-4638-8620-793F60C461C4}">
      <dgm:prSet/>
      <dgm:spPr/>
      <dgm:t>
        <a:bodyPr/>
        <a:lstStyle/>
        <a:p>
          <a:r>
            <a:rPr lang="en-US"/>
            <a:t>Support from their co-facilitators</a:t>
          </a:r>
        </a:p>
      </dgm:t>
    </dgm:pt>
    <dgm:pt modelId="{3B4386B2-23A0-4F73-8EEB-182F5C75E945}" type="parTrans" cxnId="{5967A723-C3C2-487F-9C09-40E50D362613}">
      <dgm:prSet/>
      <dgm:spPr/>
      <dgm:t>
        <a:bodyPr/>
        <a:lstStyle/>
        <a:p>
          <a:endParaRPr lang="en-US"/>
        </a:p>
      </dgm:t>
    </dgm:pt>
    <dgm:pt modelId="{FFFC98CE-9080-46D2-B6E8-999AA97E1768}" type="sibTrans" cxnId="{5967A723-C3C2-487F-9C09-40E50D362613}">
      <dgm:prSet/>
      <dgm:spPr/>
      <dgm:t>
        <a:bodyPr/>
        <a:lstStyle/>
        <a:p>
          <a:endParaRPr lang="en-US"/>
        </a:p>
      </dgm:t>
    </dgm:pt>
    <dgm:pt modelId="{D8D7AE68-3999-4020-B05B-DEFFA3BA5E0C}">
      <dgm:prSet/>
      <dgm:spPr/>
      <dgm:t>
        <a:bodyPr/>
        <a:lstStyle/>
        <a:p>
          <a:r>
            <a:rPr lang="en-US"/>
            <a:t>Some practitioners did get good support from their organisation</a:t>
          </a:r>
        </a:p>
      </dgm:t>
    </dgm:pt>
    <dgm:pt modelId="{C2E9B150-9B2E-42A3-9127-F44C7C8E74A7}" type="parTrans" cxnId="{3246B011-CFFB-488B-AB94-35973CABEA76}">
      <dgm:prSet/>
      <dgm:spPr/>
      <dgm:t>
        <a:bodyPr/>
        <a:lstStyle/>
        <a:p>
          <a:endParaRPr lang="en-US"/>
        </a:p>
      </dgm:t>
    </dgm:pt>
    <dgm:pt modelId="{631FA0EC-F318-40D2-936B-C18C4647E3C4}" type="sibTrans" cxnId="{3246B011-CFFB-488B-AB94-35973CABEA76}">
      <dgm:prSet/>
      <dgm:spPr/>
      <dgm:t>
        <a:bodyPr/>
        <a:lstStyle/>
        <a:p>
          <a:endParaRPr lang="en-US"/>
        </a:p>
      </dgm:t>
    </dgm:pt>
    <dgm:pt modelId="{AB7AFF9E-5F36-2347-9104-2FC39A778107}" type="pres">
      <dgm:prSet presAssocID="{DE122380-E8B0-4807-B3EE-52B5E713F3AB}" presName="linear" presStyleCnt="0">
        <dgm:presLayoutVars>
          <dgm:dir/>
          <dgm:animLvl val="lvl"/>
          <dgm:resizeHandles val="exact"/>
        </dgm:presLayoutVars>
      </dgm:prSet>
      <dgm:spPr/>
    </dgm:pt>
    <dgm:pt modelId="{84607890-1E40-7447-AA34-DAC2BEFBC7F6}" type="pres">
      <dgm:prSet presAssocID="{DC6229ED-4571-4E8D-9EE9-30A3A2F708FE}" presName="parentLin" presStyleCnt="0"/>
      <dgm:spPr/>
    </dgm:pt>
    <dgm:pt modelId="{1CDBE89F-A9B7-9C41-BCEE-AAA9C1542A45}" type="pres">
      <dgm:prSet presAssocID="{DC6229ED-4571-4E8D-9EE9-30A3A2F708FE}" presName="parentLeftMargin" presStyleLbl="node1" presStyleIdx="0" presStyleCnt="2"/>
      <dgm:spPr/>
    </dgm:pt>
    <dgm:pt modelId="{184AEB11-BABD-E548-ADE1-4ECAE41601B3}" type="pres">
      <dgm:prSet presAssocID="{DC6229ED-4571-4E8D-9EE9-30A3A2F708FE}" presName="parentText" presStyleLbl="node1" presStyleIdx="0" presStyleCnt="2">
        <dgm:presLayoutVars>
          <dgm:chMax val="0"/>
          <dgm:bulletEnabled val="1"/>
        </dgm:presLayoutVars>
      </dgm:prSet>
      <dgm:spPr/>
    </dgm:pt>
    <dgm:pt modelId="{DB33317A-ABD9-0446-AEDC-A9DB5F4CB632}" type="pres">
      <dgm:prSet presAssocID="{DC6229ED-4571-4E8D-9EE9-30A3A2F708FE}" presName="negativeSpace" presStyleCnt="0"/>
      <dgm:spPr/>
    </dgm:pt>
    <dgm:pt modelId="{4BE6E4A5-FE70-B844-BA07-40CD43205C88}" type="pres">
      <dgm:prSet presAssocID="{DC6229ED-4571-4E8D-9EE9-30A3A2F708FE}" presName="childText" presStyleLbl="conFgAcc1" presStyleIdx="0" presStyleCnt="2">
        <dgm:presLayoutVars>
          <dgm:bulletEnabled val="1"/>
        </dgm:presLayoutVars>
      </dgm:prSet>
      <dgm:spPr/>
    </dgm:pt>
    <dgm:pt modelId="{0229D409-17AA-9C43-AD68-DAD397D1B8AF}" type="pres">
      <dgm:prSet presAssocID="{70FE1AA3-AA10-4E7E-82D4-6707D053F6E3}" presName="spaceBetweenRectangles" presStyleCnt="0"/>
      <dgm:spPr/>
    </dgm:pt>
    <dgm:pt modelId="{D70F25A9-162E-E14B-A3A1-6A52A6AEDCC7}" type="pres">
      <dgm:prSet presAssocID="{2F406388-DCFD-4054-BED0-B5AB825F874D}" presName="parentLin" presStyleCnt="0"/>
      <dgm:spPr/>
    </dgm:pt>
    <dgm:pt modelId="{C9279B57-C32D-FF41-B663-8A40048DB3C3}" type="pres">
      <dgm:prSet presAssocID="{2F406388-DCFD-4054-BED0-B5AB825F874D}" presName="parentLeftMargin" presStyleLbl="node1" presStyleIdx="0" presStyleCnt="2"/>
      <dgm:spPr/>
    </dgm:pt>
    <dgm:pt modelId="{A95777EB-568E-654B-BB48-4BC874EF657C}" type="pres">
      <dgm:prSet presAssocID="{2F406388-DCFD-4054-BED0-B5AB825F874D}" presName="parentText" presStyleLbl="node1" presStyleIdx="1" presStyleCnt="2">
        <dgm:presLayoutVars>
          <dgm:chMax val="0"/>
          <dgm:bulletEnabled val="1"/>
        </dgm:presLayoutVars>
      </dgm:prSet>
      <dgm:spPr/>
    </dgm:pt>
    <dgm:pt modelId="{E4BD9E2A-CCCB-C148-8348-52E0EE5BF5A6}" type="pres">
      <dgm:prSet presAssocID="{2F406388-DCFD-4054-BED0-B5AB825F874D}" presName="negativeSpace" presStyleCnt="0"/>
      <dgm:spPr/>
    </dgm:pt>
    <dgm:pt modelId="{1BC227E4-8D4E-5441-9476-9F7A648692ED}" type="pres">
      <dgm:prSet presAssocID="{2F406388-DCFD-4054-BED0-B5AB825F874D}" presName="childText" presStyleLbl="conFgAcc1" presStyleIdx="1" presStyleCnt="2">
        <dgm:presLayoutVars>
          <dgm:bulletEnabled val="1"/>
        </dgm:presLayoutVars>
      </dgm:prSet>
      <dgm:spPr/>
    </dgm:pt>
  </dgm:ptLst>
  <dgm:cxnLst>
    <dgm:cxn modelId="{0412E103-6EA6-40E3-A493-986578D783BE}" srcId="{2F406388-DCFD-4054-BED0-B5AB825F874D}" destId="{F9D2ADB1-4B0D-4BC4-92F9-690C1E9B5592}" srcOrd="1" destOrd="0" parTransId="{F44EF680-F847-49C2-83A2-E21CB0A7FBE5}" sibTransId="{90F46F7C-71BF-4B01-958E-C1DBB590BC15}"/>
    <dgm:cxn modelId="{3246B011-CFFB-488B-AB94-35973CABEA76}" srcId="{2F406388-DCFD-4054-BED0-B5AB825F874D}" destId="{D8D7AE68-3999-4020-B05B-DEFFA3BA5E0C}" srcOrd="3" destOrd="0" parTransId="{C2E9B150-9B2E-42A3-9127-F44C7C8E74A7}" sibTransId="{631FA0EC-F318-40D2-936B-C18C4647E3C4}"/>
    <dgm:cxn modelId="{0287681F-26CE-9442-9C86-E158A8B09B82}" type="presOf" srcId="{DE122380-E8B0-4807-B3EE-52B5E713F3AB}" destId="{AB7AFF9E-5F36-2347-9104-2FC39A778107}" srcOrd="0" destOrd="0" presId="urn:microsoft.com/office/officeart/2005/8/layout/list1"/>
    <dgm:cxn modelId="{5967A723-C3C2-487F-9C09-40E50D362613}" srcId="{2F406388-DCFD-4054-BED0-B5AB825F874D}" destId="{BC3E97B1-9F8D-4638-8620-793F60C461C4}" srcOrd="2" destOrd="0" parTransId="{3B4386B2-23A0-4F73-8EEB-182F5C75E945}" sibTransId="{FFFC98CE-9080-46D2-B6E8-999AA97E1768}"/>
    <dgm:cxn modelId="{78B44B3C-131E-514F-B465-38C26D59FEDF}" type="presOf" srcId="{2F406388-DCFD-4054-BED0-B5AB825F874D}" destId="{A95777EB-568E-654B-BB48-4BC874EF657C}" srcOrd="1" destOrd="0" presId="urn:microsoft.com/office/officeart/2005/8/layout/list1"/>
    <dgm:cxn modelId="{BF423E3E-8A98-5F4B-B896-3E626BC7FBBB}" type="presOf" srcId="{DC6229ED-4571-4E8D-9EE9-30A3A2F708FE}" destId="{1CDBE89F-A9B7-9C41-BCEE-AAA9C1542A45}" srcOrd="0" destOrd="0" presId="urn:microsoft.com/office/officeart/2005/8/layout/list1"/>
    <dgm:cxn modelId="{5271574D-6D98-449D-BB50-7FED9B743B14}" srcId="{DC6229ED-4571-4E8D-9EE9-30A3A2F708FE}" destId="{C1309E60-FE08-4C86-A34D-F33A00AD196A}" srcOrd="2" destOrd="0" parTransId="{E01DD13B-08B2-4272-A7AF-A93414A372BE}" sibTransId="{E713DD18-6F38-4CB2-8F7F-3AB59B903BEA}"/>
    <dgm:cxn modelId="{DE94B160-CEB7-44AE-8949-71326421DCB4}" srcId="{DC6229ED-4571-4E8D-9EE9-30A3A2F708FE}" destId="{59B0902D-A86A-4FEB-AC6D-CA89B76B3523}" srcOrd="1" destOrd="0" parTransId="{E93C363C-6D07-4A8D-B3A5-AAC8165C99F6}" sibTransId="{D2E8808B-5456-4DEC-9422-5B4D8A38AF54}"/>
    <dgm:cxn modelId="{B5C9D27C-BD1D-1644-8EA3-8DA79EB59361}" type="presOf" srcId="{DC6229ED-4571-4E8D-9EE9-30A3A2F708FE}" destId="{184AEB11-BABD-E548-ADE1-4ECAE41601B3}" srcOrd="1" destOrd="0" presId="urn:microsoft.com/office/officeart/2005/8/layout/list1"/>
    <dgm:cxn modelId="{61931A7F-7C5E-AB4D-9441-DE527F01DC22}" type="presOf" srcId="{D8D7AE68-3999-4020-B05B-DEFFA3BA5E0C}" destId="{1BC227E4-8D4E-5441-9476-9F7A648692ED}" srcOrd="0" destOrd="3" presId="urn:microsoft.com/office/officeart/2005/8/layout/list1"/>
    <dgm:cxn modelId="{CD206C88-0484-7D4F-AB3A-1B4F001A6013}" type="presOf" srcId="{C1309E60-FE08-4C86-A34D-F33A00AD196A}" destId="{4BE6E4A5-FE70-B844-BA07-40CD43205C88}" srcOrd="0" destOrd="2" presId="urn:microsoft.com/office/officeart/2005/8/layout/list1"/>
    <dgm:cxn modelId="{B43E7688-4F15-4B73-B242-361271D6791F}" srcId="{DE122380-E8B0-4807-B3EE-52B5E713F3AB}" destId="{2F406388-DCFD-4054-BED0-B5AB825F874D}" srcOrd="1" destOrd="0" parTransId="{AF4DE753-A037-4DC6-B0DE-5299272CEB34}" sibTransId="{BC969D6C-C148-44D5-83B9-26D50CF25FA4}"/>
    <dgm:cxn modelId="{6A2D9A92-BFB0-404D-AE69-4B4F8FB0EDE1}" srcId="{DC6229ED-4571-4E8D-9EE9-30A3A2F708FE}" destId="{165BD330-E111-4A45-B241-3F3D77CF3C6E}" srcOrd="3" destOrd="0" parTransId="{32F5343D-EB56-4341-8298-365FFE11B20D}" sibTransId="{AAABD3AB-E7F9-4627-89B2-13D59758A151}"/>
    <dgm:cxn modelId="{869D3793-BBA3-4965-AFF4-61540E38EC87}" srcId="{DC6229ED-4571-4E8D-9EE9-30A3A2F708FE}" destId="{A4A58FF5-106D-42B5-A6E4-5D10626FE002}" srcOrd="0" destOrd="0" parTransId="{F841346C-7B03-4C77-88DF-679AA3063492}" sibTransId="{71178116-3564-4AD9-B354-93D5BF6A2632}"/>
    <dgm:cxn modelId="{FE00CDA5-73E7-4924-A78B-FB0B1EFCD726}" srcId="{DE122380-E8B0-4807-B3EE-52B5E713F3AB}" destId="{DC6229ED-4571-4E8D-9EE9-30A3A2F708FE}" srcOrd="0" destOrd="0" parTransId="{0C123F43-86AF-4E33-AE37-47A34E8BF02D}" sibTransId="{70FE1AA3-AA10-4E7E-82D4-6707D053F6E3}"/>
    <dgm:cxn modelId="{2D8A04B2-0593-3E44-8434-2197926E55FA}" type="presOf" srcId="{F9D2ADB1-4B0D-4BC4-92F9-690C1E9B5592}" destId="{1BC227E4-8D4E-5441-9476-9F7A648692ED}" srcOrd="0" destOrd="1" presId="urn:microsoft.com/office/officeart/2005/8/layout/list1"/>
    <dgm:cxn modelId="{F532C7B7-257A-1245-9AEB-4DF86A7C3852}" type="presOf" srcId="{BC3E97B1-9F8D-4638-8620-793F60C461C4}" destId="{1BC227E4-8D4E-5441-9476-9F7A648692ED}" srcOrd="0" destOrd="2" presId="urn:microsoft.com/office/officeart/2005/8/layout/list1"/>
    <dgm:cxn modelId="{C54C75D6-8BA6-3D4A-A7E0-4E38DC7961F4}" type="presOf" srcId="{2F406388-DCFD-4054-BED0-B5AB825F874D}" destId="{C9279B57-C32D-FF41-B663-8A40048DB3C3}" srcOrd="0" destOrd="0" presId="urn:microsoft.com/office/officeart/2005/8/layout/list1"/>
    <dgm:cxn modelId="{A01B24E7-0BA5-5A43-862D-920210FDEF0C}" type="presOf" srcId="{1BCEFA14-EFA9-4ACD-BEFA-305D0F6079AF}" destId="{1BC227E4-8D4E-5441-9476-9F7A648692ED}" srcOrd="0" destOrd="0" presId="urn:microsoft.com/office/officeart/2005/8/layout/list1"/>
    <dgm:cxn modelId="{084046E8-0801-FD4C-B7F1-8053A925DD92}" type="presOf" srcId="{A4A58FF5-106D-42B5-A6E4-5D10626FE002}" destId="{4BE6E4A5-FE70-B844-BA07-40CD43205C88}" srcOrd="0" destOrd="0" presId="urn:microsoft.com/office/officeart/2005/8/layout/list1"/>
    <dgm:cxn modelId="{39A69EF5-B113-AC4E-A664-1C419F258436}" type="presOf" srcId="{165BD330-E111-4A45-B241-3F3D77CF3C6E}" destId="{4BE6E4A5-FE70-B844-BA07-40CD43205C88}" srcOrd="0" destOrd="3" presId="urn:microsoft.com/office/officeart/2005/8/layout/list1"/>
    <dgm:cxn modelId="{107E0FF9-EBC5-9347-967E-0F6BF1162DA1}" type="presOf" srcId="{59B0902D-A86A-4FEB-AC6D-CA89B76B3523}" destId="{4BE6E4A5-FE70-B844-BA07-40CD43205C88}" srcOrd="0" destOrd="1" presId="urn:microsoft.com/office/officeart/2005/8/layout/list1"/>
    <dgm:cxn modelId="{6FC974FE-F67F-4F16-A504-1BDB79FE26E4}" srcId="{2F406388-DCFD-4054-BED0-B5AB825F874D}" destId="{1BCEFA14-EFA9-4ACD-BEFA-305D0F6079AF}" srcOrd="0" destOrd="0" parTransId="{E203F3C5-237A-4531-98E9-840C1A204911}" sibTransId="{A6B2FA1D-7510-41D8-8AE5-5BF091ED83B2}"/>
    <dgm:cxn modelId="{7D5264B7-0771-6C49-96EE-071AB61DC984}" type="presParOf" srcId="{AB7AFF9E-5F36-2347-9104-2FC39A778107}" destId="{84607890-1E40-7447-AA34-DAC2BEFBC7F6}" srcOrd="0" destOrd="0" presId="urn:microsoft.com/office/officeart/2005/8/layout/list1"/>
    <dgm:cxn modelId="{8726126D-EDB3-274E-BDED-E60400D4FE18}" type="presParOf" srcId="{84607890-1E40-7447-AA34-DAC2BEFBC7F6}" destId="{1CDBE89F-A9B7-9C41-BCEE-AAA9C1542A45}" srcOrd="0" destOrd="0" presId="urn:microsoft.com/office/officeart/2005/8/layout/list1"/>
    <dgm:cxn modelId="{EDB94081-B9DA-D541-9609-642C39F1C72B}" type="presParOf" srcId="{84607890-1E40-7447-AA34-DAC2BEFBC7F6}" destId="{184AEB11-BABD-E548-ADE1-4ECAE41601B3}" srcOrd="1" destOrd="0" presId="urn:microsoft.com/office/officeart/2005/8/layout/list1"/>
    <dgm:cxn modelId="{B6C28716-706A-184A-A998-F586B6CA75FF}" type="presParOf" srcId="{AB7AFF9E-5F36-2347-9104-2FC39A778107}" destId="{DB33317A-ABD9-0446-AEDC-A9DB5F4CB632}" srcOrd="1" destOrd="0" presId="urn:microsoft.com/office/officeart/2005/8/layout/list1"/>
    <dgm:cxn modelId="{D96AA648-5B8B-B74B-B1F6-F22DEA48879D}" type="presParOf" srcId="{AB7AFF9E-5F36-2347-9104-2FC39A778107}" destId="{4BE6E4A5-FE70-B844-BA07-40CD43205C88}" srcOrd="2" destOrd="0" presId="urn:microsoft.com/office/officeart/2005/8/layout/list1"/>
    <dgm:cxn modelId="{8C32CC1F-81CC-7345-A88B-606782A556E0}" type="presParOf" srcId="{AB7AFF9E-5F36-2347-9104-2FC39A778107}" destId="{0229D409-17AA-9C43-AD68-DAD397D1B8AF}" srcOrd="3" destOrd="0" presId="urn:microsoft.com/office/officeart/2005/8/layout/list1"/>
    <dgm:cxn modelId="{F3129431-E742-D248-BBDB-EC4CBE6E4429}" type="presParOf" srcId="{AB7AFF9E-5F36-2347-9104-2FC39A778107}" destId="{D70F25A9-162E-E14B-A3A1-6A52A6AEDCC7}" srcOrd="4" destOrd="0" presId="urn:microsoft.com/office/officeart/2005/8/layout/list1"/>
    <dgm:cxn modelId="{B53E15E4-E224-B940-86BB-0E465F83F099}" type="presParOf" srcId="{D70F25A9-162E-E14B-A3A1-6A52A6AEDCC7}" destId="{C9279B57-C32D-FF41-B663-8A40048DB3C3}" srcOrd="0" destOrd="0" presId="urn:microsoft.com/office/officeart/2005/8/layout/list1"/>
    <dgm:cxn modelId="{2E4C55BC-E0A7-234F-8393-78F7E18DE268}" type="presParOf" srcId="{D70F25A9-162E-E14B-A3A1-6A52A6AEDCC7}" destId="{A95777EB-568E-654B-BB48-4BC874EF657C}" srcOrd="1" destOrd="0" presId="urn:microsoft.com/office/officeart/2005/8/layout/list1"/>
    <dgm:cxn modelId="{FEC8E6D1-DCC6-2849-BEE8-E382F4E12F29}" type="presParOf" srcId="{AB7AFF9E-5F36-2347-9104-2FC39A778107}" destId="{E4BD9E2A-CCCB-C148-8348-52E0EE5BF5A6}" srcOrd="5" destOrd="0" presId="urn:microsoft.com/office/officeart/2005/8/layout/list1"/>
    <dgm:cxn modelId="{5E8189F0-459C-F64E-AC74-22F91E19F531}" type="presParOf" srcId="{AB7AFF9E-5F36-2347-9104-2FC39A778107}" destId="{1BC227E4-8D4E-5441-9476-9F7A648692ED}"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1099777-C1B5-419F-9683-723CDAA0D684}"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9C87810C-A7AA-41EF-BA0C-FDC4BE2C6181}">
      <dgm:prSet/>
      <dgm:spPr/>
      <dgm:t>
        <a:bodyPr/>
        <a:lstStyle/>
        <a:p>
          <a:r>
            <a:rPr lang="en-US"/>
            <a:t>We need to support facilitators emotionally in doing this work</a:t>
          </a:r>
        </a:p>
      </dgm:t>
    </dgm:pt>
    <dgm:pt modelId="{9873846A-2887-45F5-BE29-249DE98C1154}" type="parTrans" cxnId="{B3CB9F87-27D4-4C00-9186-E3CFBC61A8F7}">
      <dgm:prSet/>
      <dgm:spPr/>
      <dgm:t>
        <a:bodyPr/>
        <a:lstStyle/>
        <a:p>
          <a:endParaRPr lang="en-US"/>
        </a:p>
      </dgm:t>
    </dgm:pt>
    <dgm:pt modelId="{2C9AE939-CE4F-45A6-A5FA-53E181C1F1A5}" type="sibTrans" cxnId="{B3CB9F87-27D4-4C00-9186-E3CFBC61A8F7}">
      <dgm:prSet/>
      <dgm:spPr/>
      <dgm:t>
        <a:bodyPr/>
        <a:lstStyle/>
        <a:p>
          <a:endParaRPr lang="en-US"/>
        </a:p>
      </dgm:t>
    </dgm:pt>
    <dgm:pt modelId="{9E661868-7B93-4F9A-9745-26BCA2936152}">
      <dgm:prSet/>
      <dgm:spPr/>
      <dgm:t>
        <a:bodyPr/>
        <a:lstStyle/>
        <a:p>
          <a:r>
            <a:rPr lang="en-US"/>
            <a:t>We need to work with services to allow practitioners the time and resources to plan and run groups</a:t>
          </a:r>
        </a:p>
      </dgm:t>
    </dgm:pt>
    <dgm:pt modelId="{71276557-29FF-4BA7-8C58-CE6FD7326C8F}" type="parTrans" cxnId="{E2F6783A-1579-451A-B97B-EF14F0615F69}">
      <dgm:prSet/>
      <dgm:spPr/>
      <dgm:t>
        <a:bodyPr/>
        <a:lstStyle/>
        <a:p>
          <a:endParaRPr lang="en-US"/>
        </a:p>
      </dgm:t>
    </dgm:pt>
    <dgm:pt modelId="{8DAA5771-32E0-4128-BF9A-5091D5CE0FA2}" type="sibTrans" cxnId="{E2F6783A-1579-451A-B97B-EF14F0615F69}">
      <dgm:prSet/>
      <dgm:spPr/>
      <dgm:t>
        <a:bodyPr/>
        <a:lstStyle/>
        <a:p>
          <a:endParaRPr lang="en-US"/>
        </a:p>
      </dgm:t>
    </dgm:pt>
    <dgm:pt modelId="{9AC2796B-F23D-499C-B6DD-A71BCE454ECA}">
      <dgm:prSet/>
      <dgm:spPr/>
      <dgm:t>
        <a:bodyPr/>
        <a:lstStyle/>
        <a:p>
          <a:r>
            <a:rPr lang="en-US"/>
            <a:t>This programme might not work so well for addressing emotional difficulties for adolescents</a:t>
          </a:r>
        </a:p>
      </dgm:t>
    </dgm:pt>
    <dgm:pt modelId="{8F6A4FDF-60BC-4312-AAB2-220AE38396CD}" type="parTrans" cxnId="{CC86B892-9646-48BA-B7A1-494A19DA6DFB}">
      <dgm:prSet/>
      <dgm:spPr/>
      <dgm:t>
        <a:bodyPr/>
        <a:lstStyle/>
        <a:p>
          <a:endParaRPr lang="en-US"/>
        </a:p>
      </dgm:t>
    </dgm:pt>
    <dgm:pt modelId="{7F879729-5B06-4BEF-986F-678B4565A701}" type="sibTrans" cxnId="{CC86B892-9646-48BA-B7A1-494A19DA6DFB}">
      <dgm:prSet/>
      <dgm:spPr/>
      <dgm:t>
        <a:bodyPr/>
        <a:lstStyle/>
        <a:p>
          <a:endParaRPr lang="en-US"/>
        </a:p>
      </dgm:t>
    </dgm:pt>
    <dgm:pt modelId="{DF0D05F6-E06A-4181-B4DD-53015659EF65}">
      <dgm:prSet/>
      <dgm:spPr/>
      <dgm:t>
        <a:bodyPr/>
        <a:lstStyle/>
        <a:p>
          <a:r>
            <a:rPr lang="en-US"/>
            <a:t>Facilitators may need to carefully consider group size and composition to help the group work as well as it can</a:t>
          </a:r>
        </a:p>
      </dgm:t>
    </dgm:pt>
    <dgm:pt modelId="{C540CB22-8BFD-4E88-9189-D2FFB724FCEE}" type="parTrans" cxnId="{A29B0FF2-3413-47B8-B260-EAC0D1AF024D}">
      <dgm:prSet/>
      <dgm:spPr/>
      <dgm:t>
        <a:bodyPr/>
        <a:lstStyle/>
        <a:p>
          <a:endParaRPr lang="en-US"/>
        </a:p>
      </dgm:t>
    </dgm:pt>
    <dgm:pt modelId="{16B827DB-B191-4B98-9279-7F444FD854C1}" type="sibTrans" cxnId="{A29B0FF2-3413-47B8-B260-EAC0D1AF024D}">
      <dgm:prSet/>
      <dgm:spPr/>
      <dgm:t>
        <a:bodyPr/>
        <a:lstStyle/>
        <a:p>
          <a:endParaRPr lang="en-US"/>
        </a:p>
      </dgm:t>
    </dgm:pt>
    <dgm:pt modelId="{BFD6D1D8-0051-45E7-9A74-59B51BCCBA9D}">
      <dgm:prSet/>
      <dgm:spPr/>
      <dgm:t>
        <a:bodyPr/>
        <a:lstStyle/>
        <a:p>
          <a:r>
            <a:rPr lang="en-US"/>
            <a:t>We need to work out how to attract dads into the group and to address any stigma</a:t>
          </a:r>
        </a:p>
      </dgm:t>
    </dgm:pt>
    <dgm:pt modelId="{26BDF4E0-8FBD-48A1-B0DC-7467E0187914}" type="parTrans" cxnId="{2083DF09-E138-42E2-82C0-B9EF62AE2239}">
      <dgm:prSet/>
      <dgm:spPr/>
      <dgm:t>
        <a:bodyPr/>
        <a:lstStyle/>
        <a:p>
          <a:endParaRPr lang="en-US"/>
        </a:p>
      </dgm:t>
    </dgm:pt>
    <dgm:pt modelId="{650FFEDF-044A-4A5D-88D7-AD990A9686BD}" type="sibTrans" cxnId="{2083DF09-E138-42E2-82C0-B9EF62AE2239}">
      <dgm:prSet/>
      <dgm:spPr/>
      <dgm:t>
        <a:bodyPr/>
        <a:lstStyle/>
        <a:p>
          <a:endParaRPr lang="en-US"/>
        </a:p>
      </dgm:t>
    </dgm:pt>
    <dgm:pt modelId="{9D936A57-62F7-4491-9CEA-38B6189F5ABE}" type="pres">
      <dgm:prSet presAssocID="{41099777-C1B5-419F-9683-723CDAA0D684}" presName="root" presStyleCnt="0">
        <dgm:presLayoutVars>
          <dgm:dir/>
          <dgm:resizeHandles val="exact"/>
        </dgm:presLayoutVars>
      </dgm:prSet>
      <dgm:spPr/>
    </dgm:pt>
    <dgm:pt modelId="{172E6CD7-2E65-4611-B088-BD55493A03C7}" type="pres">
      <dgm:prSet presAssocID="{9C87810C-A7AA-41EF-BA0C-FDC4BE2C6181}" presName="compNode" presStyleCnt="0"/>
      <dgm:spPr/>
    </dgm:pt>
    <dgm:pt modelId="{99C7DC57-8C80-47C8-836E-487F4C474643}" type="pres">
      <dgm:prSet presAssocID="{9C87810C-A7AA-41EF-BA0C-FDC4BE2C6181}" presName="bgRect" presStyleLbl="bgShp" presStyleIdx="0" presStyleCnt="5"/>
      <dgm:spPr/>
    </dgm:pt>
    <dgm:pt modelId="{72BE0743-A8AB-4F0E-BF22-37EB4D50327D}" type="pres">
      <dgm:prSet presAssocID="{9C87810C-A7AA-41EF-BA0C-FDC4BE2C6181}"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miling Face with No Fill"/>
        </a:ext>
      </dgm:extLst>
    </dgm:pt>
    <dgm:pt modelId="{4EF991EE-3B24-4A1D-B1A2-62537DA47415}" type="pres">
      <dgm:prSet presAssocID="{9C87810C-A7AA-41EF-BA0C-FDC4BE2C6181}" presName="spaceRect" presStyleCnt="0"/>
      <dgm:spPr/>
    </dgm:pt>
    <dgm:pt modelId="{E9AB433B-8785-4567-A920-CE6E883E9FAD}" type="pres">
      <dgm:prSet presAssocID="{9C87810C-A7AA-41EF-BA0C-FDC4BE2C6181}" presName="parTx" presStyleLbl="revTx" presStyleIdx="0" presStyleCnt="5">
        <dgm:presLayoutVars>
          <dgm:chMax val="0"/>
          <dgm:chPref val="0"/>
        </dgm:presLayoutVars>
      </dgm:prSet>
      <dgm:spPr/>
    </dgm:pt>
    <dgm:pt modelId="{946A2DE0-408D-49B0-A156-BAC7CA0D5162}" type="pres">
      <dgm:prSet presAssocID="{2C9AE939-CE4F-45A6-A5FA-53E181C1F1A5}" presName="sibTrans" presStyleCnt="0"/>
      <dgm:spPr/>
    </dgm:pt>
    <dgm:pt modelId="{9330C262-C7C9-4EBA-BE4E-606C12932C8C}" type="pres">
      <dgm:prSet presAssocID="{9E661868-7B93-4F9A-9745-26BCA2936152}" presName="compNode" presStyleCnt="0"/>
      <dgm:spPr/>
    </dgm:pt>
    <dgm:pt modelId="{39A5A708-A72B-4F5C-B8AD-570A468517D5}" type="pres">
      <dgm:prSet presAssocID="{9E661868-7B93-4F9A-9745-26BCA2936152}" presName="bgRect" presStyleLbl="bgShp" presStyleIdx="1" presStyleCnt="5"/>
      <dgm:spPr/>
    </dgm:pt>
    <dgm:pt modelId="{690732D4-6023-4F0D-A4BC-CD81FB451DAA}" type="pres">
      <dgm:prSet presAssocID="{9E661868-7B93-4F9A-9745-26BCA2936152}"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octor"/>
        </a:ext>
      </dgm:extLst>
    </dgm:pt>
    <dgm:pt modelId="{8DE181AA-0945-4DEB-8BCD-83A63B33BF93}" type="pres">
      <dgm:prSet presAssocID="{9E661868-7B93-4F9A-9745-26BCA2936152}" presName="spaceRect" presStyleCnt="0"/>
      <dgm:spPr/>
    </dgm:pt>
    <dgm:pt modelId="{6AAF4FCC-538A-4DD0-835D-2C8D303DD6A3}" type="pres">
      <dgm:prSet presAssocID="{9E661868-7B93-4F9A-9745-26BCA2936152}" presName="parTx" presStyleLbl="revTx" presStyleIdx="1" presStyleCnt="5">
        <dgm:presLayoutVars>
          <dgm:chMax val="0"/>
          <dgm:chPref val="0"/>
        </dgm:presLayoutVars>
      </dgm:prSet>
      <dgm:spPr/>
    </dgm:pt>
    <dgm:pt modelId="{B9EC50DC-DE6B-4F05-B0BD-831B3074E013}" type="pres">
      <dgm:prSet presAssocID="{8DAA5771-32E0-4128-BF9A-5091D5CE0FA2}" presName="sibTrans" presStyleCnt="0"/>
      <dgm:spPr/>
    </dgm:pt>
    <dgm:pt modelId="{6DB95901-3A3F-4227-8A4F-D46FC48836DB}" type="pres">
      <dgm:prSet presAssocID="{9AC2796B-F23D-499C-B6DD-A71BCE454ECA}" presName="compNode" presStyleCnt="0"/>
      <dgm:spPr/>
    </dgm:pt>
    <dgm:pt modelId="{8DCFA554-A9AC-42D3-A139-C0D2D7348AA6}" type="pres">
      <dgm:prSet presAssocID="{9AC2796B-F23D-499C-B6DD-A71BCE454ECA}" presName="bgRect" presStyleLbl="bgShp" presStyleIdx="2" presStyleCnt="5"/>
      <dgm:spPr/>
    </dgm:pt>
    <dgm:pt modelId="{40FE287B-3795-409A-83EB-1687716C10E9}" type="pres">
      <dgm:prSet presAssocID="{9AC2796B-F23D-499C-B6DD-A71BCE454ECA}"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Brain in head"/>
        </a:ext>
      </dgm:extLst>
    </dgm:pt>
    <dgm:pt modelId="{5D2C3C1A-6CCC-4001-8341-135B8D21F69A}" type="pres">
      <dgm:prSet presAssocID="{9AC2796B-F23D-499C-B6DD-A71BCE454ECA}" presName="spaceRect" presStyleCnt="0"/>
      <dgm:spPr/>
    </dgm:pt>
    <dgm:pt modelId="{A1EFA694-2343-4FF2-8671-5A27656C12F1}" type="pres">
      <dgm:prSet presAssocID="{9AC2796B-F23D-499C-B6DD-A71BCE454ECA}" presName="parTx" presStyleLbl="revTx" presStyleIdx="2" presStyleCnt="5">
        <dgm:presLayoutVars>
          <dgm:chMax val="0"/>
          <dgm:chPref val="0"/>
        </dgm:presLayoutVars>
      </dgm:prSet>
      <dgm:spPr/>
    </dgm:pt>
    <dgm:pt modelId="{C0F22C43-34D5-4B7D-8839-2FB4A38A7992}" type="pres">
      <dgm:prSet presAssocID="{7F879729-5B06-4BEF-986F-678B4565A701}" presName="sibTrans" presStyleCnt="0"/>
      <dgm:spPr/>
    </dgm:pt>
    <dgm:pt modelId="{1EC0062A-E173-4180-841A-833D1D433701}" type="pres">
      <dgm:prSet presAssocID="{DF0D05F6-E06A-4181-B4DD-53015659EF65}" presName="compNode" presStyleCnt="0"/>
      <dgm:spPr/>
    </dgm:pt>
    <dgm:pt modelId="{9523F71B-905F-44C2-B396-DD5F26E77FAA}" type="pres">
      <dgm:prSet presAssocID="{DF0D05F6-E06A-4181-B4DD-53015659EF65}" presName="bgRect" presStyleLbl="bgShp" presStyleIdx="3" presStyleCnt="5"/>
      <dgm:spPr/>
    </dgm:pt>
    <dgm:pt modelId="{166D6DB3-18BF-4056-ADD3-5B813C7D2041}" type="pres">
      <dgm:prSet presAssocID="{DF0D05F6-E06A-4181-B4DD-53015659EF65}"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Users"/>
        </a:ext>
      </dgm:extLst>
    </dgm:pt>
    <dgm:pt modelId="{1967ECCF-258F-4AB5-9A72-E1768AC0B07F}" type="pres">
      <dgm:prSet presAssocID="{DF0D05F6-E06A-4181-B4DD-53015659EF65}" presName="spaceRect" presStyleCnt="0"/>
      <dgm:spPr/>
    </dgm:pt>
    <dgm:pt modelId="{F59A1D8A-CEFB-4A05-A0C9-06FBBA8A3CAC}" type="pres">
      <dgm:prSet presAssocID="{DF0D05F6-E06A-4181-B4DD-53015659EF65}" presName="parTx" presStyleLbl="revTx" presStyleIdx="3" presStyleCnt="5">
        <dgm:presLayoutVars>
          <dgm:chMax val="0"/>
          <dgm:chPref val="0"/>
        </dgm:presLayoutVars>
      </dgm:prSet>
      <dgm:spPr/>
    </dgm:pt>
    <dgm:pt modelId="{B1C42B02-90F1-414D-A04B-5E2792850D46}" type="pres">
      <dgm:prSet presAssocID="{16B827DB-B191-4B98-9279-7F444FD854C1}" presName="sibTrans" presStyleCnt="0"/>
      <dgm:spPr/>
    </dgm:pt>
    <dgm:pt modelId="{4ACBAC76-F14D-4477-835C-50BFA6A12FCC}" type="pres">
      <dgm:prSet presAssocID="{BFD6D1D8-0051-45E7-9A74-59B51BCCBA9D}" presName="compNode" presStyleCnt="0"/>
      <dgm:spPr/>
    </dgm:pt>
    <dgm:pt modelId="{47E30D05-BE8B-4CB4-AAF9-02F446EF89B0}" type="pres">
      <dgm:prSet presAssocID="{BFD6D1D8-0051-45E7-9A74-59B51BCCBA9D}" presName="bgRect" presStyleLbl="bgShp" presStyleIdx="4" presStyleCnt="5"/>
      <dgm:spPr/>
    </dgm:pt>
    <dgm:pt modelId="{C1DF4377-FC4C-4802-B362-7ACC8B1E14A5}" type="pres">
      <dgm:prSet presAssocID="{BFD6D1D8-0051-45E7-9A74-59B51BCCBA9D}"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Group"/>
        </a:ext>
      </dgm:extLst>
    </dgm:pt>
    <dgm:pt modelId="{4F427460-BC1C-4F66-AEF5-06DC36007830}" type="pres">
      <dgm:prSet presAssocID="{BFD6D1D8-0051-45E7-9A74-59B51BCCBA9D}" presName="spaceRect" presStyleCnt="0"/>
      <dgm:spPr/>
    </dgm:pt>
    <dgm:pt modelId="{698C63FC-0919-4731-AEBA-B2097839D821}" type="pres">
      <dgm:prSet presAssocID="{BFD6D1D8-0051-45E7-9A74-59B51BCCBA9D}" presName="parTx" presStyleLbl="revTx" presStyleIdx="4" presStyleCnt="5">
        <dgm:presLayoutVars>
          <dgm:chMax val="0"/>
          <dgm:chPref val="0"/>
        </dgm:presLayoutVars>
      </dgm:prSet>
      <dgm:spPr/>
    </dgm:pt>
  </dgm:ptLst>
  <dgm:cxnLst>
    <dgm:cxn modelId="{2083DF09-E138-42E2-82C0-B9EF62AE2239}" srcId="{41099777-C1B5-419F-9683-723CDAA0D684}" destId="{BFD6D1D8-0051-45E7-9A74-59B51BCCBA9D}" srcOrd="4" destOrd="0" parTransId="{26BDF4E0-8FBD-48A1-B0DC-7467E0187914}" sibTransId="{650FFEDF-044A-4A5D-88D7-AD990A9686BD}"/>
    <dgm:cxn modelId="{5FF46A19-7C70-4B46-92CA-6A20B884323A}" type="presOf" srcId="{BFD6D1D8-0051-45E7-9A74-59B51BCCBA9D}" destId="{698C63FC-0919-4731-AEBA-B2097839D821}" srcOrd="0" destOrd="0" presId="urn:microsoft.com/office/officeart/2018/2/layout/IconVerticalSolidList"/>
    <dgm:cxn modelId="{9D899619-103F-44CC-A7BC-975096B4AE8B}" type="presOf" srcId="{9C87810C-A7AA-41EF-BA0C-FDC4BE2C6181}" destId="{E9AB433B-8785-4567-A920-CE6E883E9FAD}" srcOrd="0" destOrd="0" presId="urn:microsoft.com/office/officeart/2018/2/layout/IconVerticalSolidList"/>
    <dgm:cxn modelId="{E2F6783A-1579-451A-B97B-EF14F0615F69}" srcId="{41099777-C1B5-419F-9683-723CDAA0D684}" destId="{9E661868-7B93-4F9A-9745-26BCA2936152}" srcOrd="1" destOrd="0" parTransId="{71276557-29FF-4BA7-8C58-CE6FD7326C8F}" sibTransId="{8DAA5771-32E0-4128-BF9A-5091D5CE0FA2}"/>
    <dgm:cxn modelId="{A01C9E78-A0BA-433D-85A6-44B844A02F0F}" type="presOf" srcId="{9AC2796B-F23D-499C-B6DD-A71BCE454ECA}" destId="{A1EFA694-2343-4FF2-8671-5A27656C12F1}" srcOrd="0" destOrd="0" presId="urn:microsoft.com/office/officeart/2018/2/layout/IconVerticalSolidList"/>
    <dgm:cxn modelId="{B3CB9F87-27D4-4C00-9186-E3CFBC61A8F7}" srcId="{41099777-C1B5-419F-9683-723CDAA0D684}" destId="{9C87810C-A7AA-41EF-BA0C-FDC4BE2C6181}" srcOrd="0" destOrd="0" parTransId="{9873846A-2887-45F5-BE29-249DE98C1154}" sibTransId="{2C9AE939-CE4F-45A6-A5FA-53E181C1F1A5}"/>
    <dgm:cxn modelId="{533C1588-1951-4FAB-92C6-08909E7020B9}" type="presOf" srcId="{41099777-C1B5-419F-9683-723CDAA0D684}" destId="{9D936A57-62F7-4491-9CEA-38B6189F5ABE}" srcOrd="0" destOrd="0" presId="urn:microsoft.com/office/officeart/2018/2/layout/IconVerticalSolidList"/>
    <dgm:cxn modelId="{CC86B892-9646-48BA-B7A1-494A19DA6DFB}" srcId="{41099777-C1B5-419F-9683-723CDAA0D684}" destId="{9AC2796B-F23D-499C-B6DD-A71BCE454ECA}" srcOrd="2" destOrd="0" parTransId="{8F6A4FDF-60BC-4312-AAB2-220AE38396CD}" sibTransId="{7F879729-5B06-4BEF-986F-678B4565A701}"/>
    <dgm:cxn modelId="{A8F308CE-3AEE-4DD0-8F52-2C6444786F21}" type="presOf" srcId="{9E661868-7B93-4F9A-9745-26BCA2936152}" destId="{6AAF4FCC-538A-4DD0-835D-2C8D303DD6A3}" srcOrd="0" destOrd="0" presId="urn:microsoft.com/office/officeart/2018/2/layout/IconVerticalSolidList"/>
    <dgm:cxn modelId="{4ED008CF-32D9-4063-A760-1CFAD8DD3F93}" type="presOf" srcId="{DF0D05F6-E06A-4181-B4DD-53015659EF65}" destId="{F59A1D8A-CEFB-4A05-A0C9-06FBBA8A3CAC}" srcOrd="0" destOrd="0" presId="urn:microsoft.com/office/officeart/2018/2/layout/IconVerticalSolidList"/>
    <dgm:cxn modelId="{A29B0FF2-3413-47B8-B260-EAC0D1AF024D}" srcId="{41099777-C1B5-419F-9683-723CDAA0D684}" destId="{DF0D05F6-E06A-4181-B4DD-53015659EF65}" srcOrd="3" destOrd="0" parTransId="{C540CB22-8BFD-4E88-9189-D2FFB724FCEE}" sibTransId="{16B827DB-B191-4B98-9279-7F444FD854C1}"/>
    <dgm:cxn modelId="{B3D110FF-CBC5-4C82-BB6D-1BDF7E1407FF}" type="presParOf" srcId="{9D936A57-62F7-4491-9CEA-38B6189F5ABE}" destId="{172E6CD7-2E65-4611-B088-BD55493A03C7}" srcOrd="0" destOrd="0" presId="urn:microsoft.com/office/officeart/2018/2/layout/IconVerticalSolidList"/>
    <dgm:cxn modelId="{430F6971-E838-4BF6-B27C-E5CE0C59A19B}" type="presParOf" srcId="{172E6CD7-2E65-4611-B088-BD55493A03C7}" destId="{99C7DC57-8C80-47C8-836E-487F4C474643}" srcOrd="0" destOrd="0" presId="urn:microsoft.com/office/officeart/2018/2/layout/IconVerticalSolidList"/>
    <dgm:cxn modelId="{3EDE4370-7EED-45E5-AE07-E8DD42175E96}" type="presParOf" srcId="{172E6CD7-2E65-4611-B088-BD55493A03C7}" destId="{72BE0743-A8AB-4F0E-BF22-37EB4D50327D}" srcOrd="1" destOrd="0" presId="urn:microsoft.com/office/officeart/2018/2/layout/IconVerticalSolidList"/>
    <dgm:cxn modelId="{3407BD22-B983-469A-918B-9D28372355EF}" type="presParOf" srcId="{172E6CD7-2E65-4611-B088-BD55493A03C7}" destId="{4EF991EE-3B24-4A1D-B1A2-62537DA47415}" srcOrd="2" destOrd="0" presId="urn:microsoft.com/office/officeart/2018/2/layout/IconVerticalSolidList"/>
    <dgm:cxn modelId="{5969A1A8-BA24-480E-A824-C1F3D2E2F6DE}" type="presParOf" srcId="{172E6CD7-2E65-4611-B088-BD55493A03C7}" destId="{E9AB433B-8785-4567-A920-CE6E883E9FAD}" srcOrd="3" destOrd="0" presId="urn:microsoft.com/office/officeart/2018/2/layout/IconVerticalSolidList"/>
    <dgm:cxn modelId="{A8583DD8-F0B9-41C1-8E21-F4AB23C9AD23}" type="presParOf" srcId="{9D936A57-62F7-4491-9CEA-38B6189F5ABE}" destId="{946A2DE0-408D-49B0-A156-BAC7CA0D5162}" srcOrd="1" destOrd="0" presId="urn:microsoft.com/office/officeart/2018/2/layout/IconVerticalSolidList"/>
    <dgm:cxn modelId="{77EB8D9A-B223-452A-AD94-E78444A05487}" type="presParOf" srcId="{9D936A57-62F7-4491-9CEA-38B6189F5ABE}" destId="{9330C262-C7C9-4EBA-BE4E-606C12932C8C}" srcOrd="2" destOrd="0" presId="urn:microsoft.com/office/officeart/2018/2/layout/IconVerticalSolidList"/>
    <dgm:cxn modelId="{15A89676-BD34-4200-B8F1-0B21819A1026}" type="presParOf" srcId="{9330C262-C7C9-4EBA-BE4E-606C12932C8C}" destId="{39A5A708-A72B-4F5C-B8AD-570A468517D5}" srcOrd="0" destOrd="0" presId="urn:microsoft.com/office/officeart/2018/2/layout/IconVerticalSolidList"/>
    <dgm:cxn modelId="{97DC643D-918D-4B2D-87B8-7BA75ACA1C63}" type="presParOf" srcId="{9330C262-C7C9-4EBA-BE4E-606C12932C8C}" destId="{690732D4-6023-4F0D-A4BC-CD81FB451DAA}" srcOrd="1" destOrd="0" presId="urn:microsoft.com/office/officeart/2018/2/layout/IconVerticalSolidList"/>
    <dgm:cxn modelId="{DF2867C9-320A-43B2-B5D4-F4E419ADF91B}" type="presParOf" srcId="{9330C262-C7C9-4EBA-BE4E-606C12932C8C}" destId="{8DE181AA-0945-4DEB-8BCD-83A63B33BF93}" srcOrd="2" destOrd="0" presId="urn:microsoft.com/office/officeart/2018/2/layout/IconVerticalSolidList"/>
    <dgm:cxn modelId="{CE7C40DA-0CD0-4B8F-BF71-2EC5C932C931}" type="presParOf" srcId="{9330C262-C7C9-4EBA-BE4E-606C12932C8C}" destId="{6AAF4FCC-538A-4DD0-835D-2C8D303DD6A3}" srcOrd="3" destOrd="0" presId="urn:microsoft.com/office/officeart/2018/2/layout/IconVerticalSolidList"/>
    <dgm:cxn modelId="{A107AE30-2125-42BC-B573-7FFC0C2EEF2D}" type="presParOf" srcId="{9D936A57-62F7-4491-9CEA-38B6189F5ABE}" destId="{B9EC50DC-DE6B-4F05-B0BD-831B3074E013}" srcOrd="3" destOrd="0" presId="urn:microsoft.com/office/officeart/2018/2/layout/IconVerticalSolidList"/>
    <dgm:cxn modelId="{131AD9FD-35FD-417C-AFFC-F1C5F4B45E5D}" type="presParOf" srcId="{9D936A57-62F7-4491-9CEA-38B6189F5ABE}" destId="{6DB95901-3A3F-4227-8A4F-D46FC48836DB}" srcOrd="4" destOrd="0" presId="urn:microsoft.com/office/officeart/2018/2/layout/IconVerticalSolidList"/>
    <dgm:cxn modelId="{114453A4-F803-41D9-9A6B-F329C4F94EEC}" type="presParOf" srcId="{6DB95901-3A3F-4227-8A4F-D46FC48836DB}" destId="{8DCFA554-A9AC-42D3-A139-C0D2D7348AA6}" srcOrd="0" destOrd="0" presId="urn:microsoft.com/office/officeart/2018/2/layout/IconVerticalSolidList"/>
    <dgm:cxn modelId="{41209BAA-137A-40DF-96D5-12F8311F646D}" type="presParOf" srcId="{6DB95901-3A3F-4227-8A4F-D46FC48836DB}" destId="{40FE287B-3795-409A-83EB-1687716C10E9}" srcOrd="1" destOrd="0" presId="urn:microsoft.com/office/officeart/2018/2/layout/IconVerticalSolidList"/>
    <dgm:cxn modelId="{100DA5F7-BFB9-4A55-970B-69087C21A76F}" type="presParOf" srcId="{6DB95901-3A3F-4227-8A4F-D46FC48836DB}" destId="{5D2C3C1A-6CCC-4001-8341-135B8D21F69A}" srcOrd="2" destOrd="0" presId="urn:microsoft.com/office/officeart/2018/2/layout/IconVerticalSolidList"/>
    <dgm:cxn modelId="{3A19C0EF-1F04-467B-8658-CB2EE56D23A5}" type="presParOf" srcId="{6DB95901-3A3F-4227-8A4F-D46FC48836DB}" destId="{A1EFA694-2343-4FF2-8671-5A27656C12F1}" srcOrd="3" destOrd="0" presId="urn:microsoft.com/office/officeart/2018/2/layout/IconVerticalSolidList"/>
    <dgm:cxn modelId="{A5BCC448-EBCD-47A0-85BB-6D108E71AD61}" type="presParOf" srcId="{9D936A57-62F7-4491-9CEA-38B6189F5ABE}" destId="{C0F22C43-34D5-4B7D-8839-2FB4A38A7992}" srcOrd="5" destOrd="0" presId="urn:microsoft.com/office/officeart/2018/2/layout/IconVerticalSolidList"/>
    <dgm:cxn modelId="{47E95B43-E5C6-48BB-8C68-523857B56AFB}" type="presParOf" srcId="{9D936A57-62F7-4491-9CEA-38B6189F5ABE}" destId="{1EC0062A-E173-4180-841A-833D1D433701}" srcOrd="6" destOrd="0" presId="urn:microsoft.com/office/officeart/2018/2/layout/IconVerticalSolidList"/>
    <dgm:cxn modelId="{7A59BCC4-9A97-4A7A-9C46-073D32309B2F}" type="presParOf" srcId="{1EC0062A-E173-4180-841A-833D1D433701}" destId="{9523F71B-905F-44C2-B396-DD5F26E77FAA}" srcOrd="0" destOrd="0" presId="urn:microsoft.com/office/officeart/2018/2/layout/IconVerticalSolidList"/>
    <dgm:cxn modelId="{4C5EF9B4-9913-4DE9-843B-77D16B94B491}" type="presParOf" srcId="{1EC0062A-E173-4180-841A-833D1D433701}" destId="{166D6DB3-18BF-4056-ADD3-5B813C7D2041}" srcOrd="1" destOrd="0" presId="urn:microsoft.com/office/officeart/2018/2/layout/IconVerticalSolidList"/>
    <dgm:cxn modelId="{2F625CCB-1AA4-4AD0-8D2E-8F34FB4B8515}" type="presParOf" srcId="{1EC0062A-E173-4180-841A-833D1D433701}" destId="{1967ECCF-258F-4AB5-9A72-E1768AC0B07F}" srcOrd="2" destOrd="0" presId="urn:microsoft.com/office/officeart/2018/2/layout/IconVerticalSolidList"/>
    <dgm:cxn modelId="{FCDC7313-D61F-49B8-B8DF-76EF95D94CD0}" type="presParOf" srcId="{1EC0062A-E173-4180-841A-833D1D433701}" destId="{F59A1D8A-CEFB-4A05-A0C9-06FBBA8A3CAC}" srcOrd="3" destOrd="0" presId="urn:microsoft.com/office/officeart/2018/2/layout/IconVerticalSolidList"/>
    <dgm:cxn modelId="{A02C5FEA-7F63-4E7C-9519-F404B402191F}" type="presParOf" srcId="{9D936A57-62F7-4491-9CEA-38B6189F5ABE}" destId="{B1C42B02-90F1-414D-A04B-5E2792850D46}" srcOrd="7" destOrd="0" presId="urn:microsoft.com/office/officeart/2018/2/layout/IconVerticalSolidList"/>
    <dgm:cxn modelId="{2F1440A2-6D0E-4A55-B3D6-C35CE2C208D9}" type="presParOf" srcId="{9D936A57-62F7-4491-9CEA-38B6189F5ABE}" destId="{4ACBAC76-F14D-4477-835C-50BFA6A12FCC}" srcOrd="8" destOrd="0" presId="urn:microsoft.com/office/officeart/2018/2/layout/IconVerticalSolidList"/>
    <dgm:cxn modelId="{81643ACF-50E0-44BC-8FF6-68BFEF4CEB54}" type="presParOf" srcId="{4ACBAC76-F14D-4477-835C-50BFA6A12FCC}" destId="{47E30D05-BE8B-4CB4-AAF9-02F446EF89B0}" srcOrd="0" destOrd="0" presId="urn:microsoft.com/office/officeart/2018/2/layout/IconVerticalSolidList"/>
    <dgm:cxn modelId="{C26BF7D4-318C-40D5-814E-862E2169A114}" type="presParOf" srcId="{4ACBAC76-F14D-4477-835C-50BFA6A12FCC}" destId="{C1DF4377-FC4C-4802-B362-7ACC8B1E14A5}" srcOrd="1" destOrd="0" presId="urn:microsoft.com/office/officeart/2018/2/layout/IconVerticalSolidList"/>
    <dgm:cxn modelId="{72C6C478-A58B-4B98-B71A-863F3C16C68A}" type="presParOf" srcId="{4ACBAC76-F14D-4477-835C-50BFA6A12FCC}" destId="{4F427460-BC1C-4F66-AEF5-06DC36007830}" srcOrd="2" destOrd="0" presId="urn:microsoft.com/office/officeart/2018/2/layout/IconVerticalSolidList"/>
    <dgm:cxn modelId="{60216B61-160A-4FAC-BDD5-A41F52F05844}" type="presParOf" srcId="{4ACBAC76-F14D-4477-835C-50BFA6A12FCC}" destId="{698C63FC-0919-4731-AEBA-B2097839D821}"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7A37FE-775D-964D-B2F5-2CAF421FB073}">
      <dsp:nvSpPr>
        <dsp:cNvPr id="0" name=""/>
        <dsp:cNvSpPr/>
      </dsp:nvSpPr>
      <dsp:spPr>
        <a:xfrm>
          <a:off x="0" y="359553"/>
          <a:ext cx="5257800" cy="235967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dirty="0"/>
            <a:t>Elizabeth Noonan collated the136 parent feedback forms, conducted two focus groups with 15 parents, and 9 individual interviews with parents.</a:t>
          </a:r>
        </a:p>
      </dsp:txBody>
      <dsp:txXfrm>
        <a:off x="115190" y="474743"/>
        <a:ext cx="5027420" cy="2129290"/>
      </dsp:txXfrm>
    </dsp:sp>
    <dsp:sp modelId="{CDF6277F-A953-C54C-B7FB-33AD0AF30D94}">
      <dsp:nvSpPr>
        <dsp:cNvPr id="0" name=""/>
        <dsp:cNvSpPr/>
      </dsp:nvSpPr>
      <dsp:spPr>
        <a:xfrm>
          <a:off x="0" y="2785464"/>
          <a:ext cx="5257800" cy="235967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dirty="0"/>
            <a:t>Catherine Smyth collated the fourteen practitioner feedback forms and conducted 14 individual interviews with practitioners (occupational therapists, psychologists, speech and language therapists and ABA specialists).</a:t>
          </a:r>
        </a:p>
      </dsp:txBody>
      <dsp:txXfrm>
        <a:off x="115190" y="2900654"/>
        <a:ext cx="5027420" cy="212929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C7A816-94E5-634C-BA82-CFBB4B8C4AC3}">
      <dsp:nvSpPr>
        <dsp:cNvPr id="0" name=""/>
        <dsp:cNvSpPr/>
      </dsp:nvSpPr>
      <dsp:spPr>
        <a:xfrm>
          <a:off x="672633" y="0"/>
          <a:ext cx="5243992" cy="5243992"/>
        </a:xfrm>
        <a:prstGeom prst="diamond">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5532977-752C-2440-AD44-939937392756}">
      <dsp:nvSpPr>
        <dsp:cNvPr id="0" name=""/>
        <dsp:cNvSpPr/>
      </dsp:nvSpPr>
      <dsp:spPr>
        <a:xfrm>
          <a:off x="522968" y="141524"/>
          <a:ext cx="2757035" cy="2696458"/>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Parents reported they had a better understanding of their adolescent after the course</a:t>
          </a:r>
        </a:p>
      </dsp:txBody>
      <dsp:txXfrm>
        <a:off x="654598" y="273154"/>
        <a:ext cx="2493775" cy="2433198"/>
      </dsp:txXfrm>
    </dsp:sp>
    <dsp:sp modelId="{6FC41D1A-3793-6741-92F2-59FB9BEF7290}">
      <dsp:nvSpPr>
        <dsp:cNvPr id="0" name=""/>
        <dsp:cNvSpPr/>
      </dsp:nvSpPr>
      <dsp:spPr>
        <a:xfrm>
          <a:off x="3364761" y="110294"/>
          <a:ext cx="2737811" cy="2758385"/>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Parents reported that they changed their </a:t>
          </a:r>
          <a:r>
            <a:rPr lang="en-US" sz="1800" kern="1200" dirty="0" err="1"/>
            <a:t>behaviour</a:t>
          </a:r>
          <a:r>
            <a:rPr lang="en-US" sz="1800" kern="1200" dirty="0"/>
            <a:t> and that this changed their adolescent’s </a:t>
          </a:r>
          <a:r>
            <a:rPr lang="en-US" sz="1800" kern="1200" dirty="0" err="1"/>
            <a:t>behaviour</a:t>
          </a:r>
          <a:endParaRPr lang="en-US" sz="1800" kern="1200" dirty="0"/>
        </a:p>
      </dsp:txBody>
      <dsp:txXfrm>
        <a:off x="3498410" y="243943"/>
        <a:ext cx="2470513" cy="2491087"/>
      </dsp:txXfrm>
    </dsp:sp>
    <dsp:sp modelId="{C3A9ACD7-0DF7-7947-8815-FF671B59FFB5}">
      <dsp:nvSpPr>
        <dsp:cNvPr id="0" name=""/>
        <dsp:cNvSpPr/>
      </dsp:nvSpPr>
      <dsp:spPr>
        <a:xfrm>
          <a:off x="522968" y="2569908"/>
          <a:ext cx="2757035" cy="2674084"/>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Parents noticed that all family relationships changed. Siblings understood their role in the family better, parent-parent relationships changed</a:t>
          </a:r>
        </a:p>
      </dsp:txBody>
      <dsp:txXfrm>
        <a:off x="653506" y="2700446"/>
        <a:ext cx="2495959" cy="2413008"/>
      </dsp:txXfrm>
    </dsp:sp>
    <dsp:sp modelId="{2A78F350-C585-2646-BBD7-2D410D262155}">
      <dsp:nvSpPr>
        <dsp:cNvPr id="0" name=""/>
        <dsp:cNvSpPr/>
      </dsp:nvSpPr>
      <dsp:spPr>
        <a:xfrm>
          <a:off x="3344473" y="2677320"/>
          <a:ext cx="2758099" cy="2566672"/>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There was appreciation that the focus was on the adolescent period. However, it did mean some parents with older or younger children didn’t feel quite as included</a:t>
          </a:r>
        </a:p>
      </dsp:txBody>
      <dsp:txXfrm>
        <a:off x="3469768" y="2802615"/>
        <a:ext cx="2507509" cy="231608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502E95-CF0E-6B4D-B051-AC34B7586A21}">
      <dsp:nvSpPr>
        <dsp:cNvPr id="0" name=""/>
        <dsp:cNvSpPr/>
      </dsp:nvSpPr>
      <dsp:spPr>
        <a:xfrm rot="5395148">
          <a:off x="-394688" y="2821474"/>
          <a:ext cx="2712280" cy="171423"/>
        </a:xfrm>
        <a:prstGeom prst="rect">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1582652-B4F9-9240-8935-13F330798D56}">
      <dsp:nvSpPr>
        <dsp:cNvPr id="0" name=""/>
        <dsp:cNvSpPr/>
      </dsp:nvSpPr>
      <dsp:spPr>
        <a:xfrm>
          <a:off x="33722" y="299987"/>
          <a:ext cx="2984048" cy="3054359"/>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Despite years of experience working with families the content and structure of the group brought practitioners into close contact with the struggles families experience on a day to day basis</a:t>
          </a:r>
        </a:p>
      </dsp:txBody>
      <dsp:txXfrm>
        <a:off x="121122" y="387387"/>
        <a:ext cx="2809248" cy="2879559"/>
      </dsp:txXfrm>
    </dsp:sp>
    <dsp:sp modelId="{B8C98B66-F4A6-CB42-9519-96BDF13218DF}">
      <dsp:nvSpPr>
        <dsp:cNvPr id="0" name=""/>
        <dsp:cNvSpPr/>
      </dsp:nvSpPr>
      <dsp:spPr>
        <a:xfrm rot="20727999">
          <a:off x="904338" y="3714696"/>
          <a:ext cx="3689410" cy="171423"/>
        </a:xfrm>
        <a:prstGeom prst="rect">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2EE414F-2141-BF49-87FD-C834A3F74CC5}">
      <dsp:nvSpPr>
        <dsp:cNvPr id="0" name=""/>
        <dsp:cNvSpPr/>
      </dsp:nvSpPr>
      <dsp:spPr>
        <a:xfrm>
          <a:off x="577221" y="3875174"/>
          <a:ext cx="1904707" cy="1368818"/>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This awareness led to increased empathy with the families.</a:t>
          </a:r>
        </a:p>
      </dsp:txBody>
      <dsp:txXfrm>
        <a:off x="617312" y="3915265"/>
        <a:ext cx="1824525" cy="1288636"/>
      </dsp:txXfrm>
    </dsp:sp>
    <dsp:sp modelId="{559CDD08-EB90-6949-9DAB-5BBB0ADC5256}">
      <dsp:nvSpPr>
        <dsp:cNvPr id="0" name=""/>
        <dsp:cNvSpPr/>
      </dsp:nvSpPr>
      <dsp:spPr>
        <a:xfrm>
          <a:off x="3613011" y="2253806"/>
          <a:ext cx="2975839" cy="2722631"/>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However, this increased empathy also allowed some practitioners to truly </a:t>
          </a:r>
          <a:r>
            <a:rPr lang="en-US" sz="2000" kern="1200" dirty="0" err="1"/>
            <a:t>realise</a:t>
          </a:r>
          <a:r>
            <a:rPr lang="en-US" sz="2000" kern="1200" dirty="0"/>
            <a:t> that they cannot meet all the needs of the families and sometimes the small changes make the difference to families</a:t>
          </a:r>
        </a:p>
      </dsp:txBody>
      <dsp:txXfrm>
        <a:off x="3692754" y="2333549"/>
        <a:ext cx="2816353" cy="256314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E6E4A5-FE70-B844-BA07-40CD43205C88}">
      <dsp:nvSpPr>
        <dsp:cNvPr id="0" name=""/>
        <dsp:cNvSpPr/>
      </dsp:nvSpPr>
      <dsp:spPr>
        <a:xfrm>
          <a:off x="0" y="482768"/>
          <a:ext cx="11407487" cy="1644300"/>
        </a:xfrm>
        <a:prstGeom prst="rect">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85348" tIns="374904" rIns="885348" bIns="128016" numCol="1" spcCol="1270" anchor="t" anchorCtr="0">
          <a:noAutofit/>
        </a:bodyPr>
        <a:lstStyle/>
        <a:p>
          <a:pPr marL="171450" lvl="1" indent="-171450" algn="l" defTabSz="800100">
            <a:lnSpc>
              <a:spcPct val="90000"/>
            </a:lnSpc>
            <a:spcBef>
              <a:spcPct val="0"/>
            </a:spcBef>
            <a:spcAft>
              <a:spcPct val="15000"/>
            </a:spcAft>
            <a:buChar char="•"/>
          </a:pPr>
          <a:r>
            <a:rPr lang="en-US" sz="1800" kern="1200"/>
            <a:t>Support from the group</a:t>
          </a:r>
        </a:p>
        <a:p>
          <a:pPr marL="171450" lvl="1" indent="-171450" algn="l" defTabSz="800100">
            <a:lnSpc>
              <a:spcPct val="90000"/>
            </a:lnSpc>
            <a:spcBef>
              <a:spcPct val="0"/>
            </a:spcBef>
            <a:spcAft>
              <a:spcPct val="15000"/>
            </a:spcAft>
            <a:buChar char="•"/>
          </a:pPr>
          <a:r>
            <a:rPr lang="en-US" sz="1800" kern="1200"/>
            <a:t>Support from individual parents within the group</a:t>
          </a:r>
        </a:p>
        <a:p>
          <a:pPr marL="171450" lvl="1" indent="-171450" algn="l" defTabSz="800100">
            <a:lnSpc>
              <a:spcPct val="90000"/>
            </a:lnSpc>
            <a:spcBef>
              <a:spcPct val="0"/>
            </a:spcBef>
            <a:spcAft>
              <a:spcPct val="15000"/>
            </a:spcAft>
            <a:buChar char="•"/>
          </a:pPr>
          <a:r>
            <a:rPr lang="en-US" sz="1800" kern="1200"/>
            <a:t>Support from the content and structure of the group</a:t>
          </a:r>
        </a:p>
        <a:p>
          <a:pPr marL="171450" lvl="1" indent="-171450" algn="l" defTabSz="800100">
            <a:lnSpc>
              <a:spcPct val="90000"/>
            </a:lnSpc>
            <a:spcBef>
              <a:spcPct val="0"/>
            </a:spcBef>
            <a:spcAft>
              <a:spcPct val="15000"/>
            </a:spcAft>
            <a:buChar char="•"/>
          </a:pPr>
          <a:r>
            <a:rPr lang="en-US" sz="1800" kern="1200"/>
            <a:t>Support from the facilitators</a:t>
          </a:r>
        </a:p>
      </dsp:txBody>
      <dsp:txXfrm>
        <a:off x="0" y="482768"/>
        <a:ext cx="11407487" cy="1644300"/>
      </dsp:txXfrm>
    </dsp:sp>
    <dsp:sp modelId="{184AEB11-BABD-E548-ADE1-4ECAE41601B3}">
      <dsp:nvSpPr>
        <dsp:cNvPr id="0" name=""/>
        <dsp:cNvSpPr/>
      </dsp:nvSpPr>
      <dsp:spPr>
        <a:xfrm>
          <a:off x="570374" y="217088"/>
          <a:ext cx="7985240" cy="53136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1823" tIns="0" rIns="301823" bIns="0" numCol="1" spcCol="1270" anchor="ctr" anchorCtr="0">
          <a:noAutofit/>
        </a:bodyPr>
        <a:lstStyle/>
        <a:p>
          <a:pPr marL="0" lvl="0" indent="0" algn="l" defTabSz="800100">
            <a:lnSpc>
              <a:spcPct val="90000"/>
            </a:lnSpc>
            <a:spcBef>
              <a:spcPct val="0"/>
            </a:spcBef>
            <a:spcAft>
              <a:spcPct val="35000"/>
            </a:spcAft>
            <a:buNone/>
          </a:pPr>
          <a:r>
            <a:rPr lang="en-US" sz="1800" kern="1200"/>
            <a:t>Practitioners felt that there was a lot of support for the parents in the group</a:t>
          </a:r>
        </a:p>
      </dsp:txBody>
      <dsp:txXfrm>
        <a:off x="596313" y="243027"/>
        <a:ext cx="7933362" cy="479482"/>
      </dsp:txXfrm>
    </dsp:sp>
    <dsp:sp modelId="{1BC227E4-8D4E-5441-9476-9F7A648692ED}">
      <dsp:nvSpPr>
        <dsp:cNvPr id="0" name=""/>
        <dsp:cNvSpPr/>
      </dsp:nvSpPr>
      <dsp:spPr>
        <a:xfrm>
          <a:off x="0" y="2489949"/>
          <a:ext cx="11407487" cy="1644300"/>
        </a:xfrm>
        <a:prstGeom prst="rect">
          <a:avLst/>
        </a:prstGeom>
        <a:solidFill>
          <a:schemeClr val="lt1">
            <a:alpha val="90000"/>
            <a:hueOff val="0"/>
            <a:satOff val="0"/>
            <a:lumOff val="0"/>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85348" tIns="374904" rIns="885348" bIns="128016" numCol="1" spcCol="1270" anchor="t" anchorCtr="0">
          <a:noAutofit/>
        </a:bodyPr>
        <a:lstStyle/>
        <a:p>
          <a:pPr marL="171450" lvl="1" indent="-171450" algn="l" defTabSz="800100">
            <a:lnSpc>
              <a:spcPct val="90000"/>
            </a:lnSpc>
            <a:spcBef>
              <a:spcPct val="0"/>
            </a:spcBef>
            <a:spcAft>
              <a:spcPct val="15000"/>
            </a:spcAft>
            <a:buChar char="•"/>
          </a:pPr>
          <a:r>
            <a:rPr lang="en-US" sz="1800" kern="1200"/>
            <a:t>Support from the training</a:t>
          </a:r>
        </a:p>
        <a:p>
          <a:pPr marL="171450" lvl="1" indent="-171450" algn="l" defTabSz="800100">
            <a:lnSpc>
              <a:spcPct val="90000"/>
            </a:lnSpc>
            <a:spcBef>
              <a:spcPct val="0"/>
            </a:spcBef>
            <a:spcAft>
              <a:spcPct val="15000"/>
            </a:spcAft>
            <a:buChar char="•"/>
          </a:pPr>
          <a:r>
            <a:rPr lang="en-US" sz="1800" kern="1200"/>
            <a:t>Support from the supervision</a:t>
          </a:r>
        </a:p>
        <a:p>
          <a:pPr marL="171450" lvl="1" indent="-171450" algn="l" defTabSz="800100">
            <a:lnSpc>
              <a:spcPct val="90000"/>
            </a:lnSpc>
            <a:spcBef>
              <a:spcPct val="0"/>
            </a:spcBef>
            <a:spcAft>
              <a:spcPct val="15000"/>
            </a:spcAft>
            <a:buChar char="•"/>
          </a:pPr>
          <a:r>
            <a:rPr lang="en-US" sz="1800" kern="1200"/>
            <a:t>Support from their co-facilitators</a:t>
          </a:r>
        </a:p>
        <a:p>
          <a:pPr marL="171450" lvl="1" indent="-171450" algn="l" defTabSz="800100">
            <a:lnSpc>
              <a:spcPct val="90000"/>
            </a:lnSpc>
            <a:spcBef>
              <a:spcPct val="0"/>
            </a:spcBef>
            <a:spcAft>
              <a:spcPct val="15000"/>
            </a:spcAft>
            <a:buChar char="•"/>
          </a:pPr>
          <a:r>
            <a:rPr lang="en-US" sz="1800" kern="1200"/>
            <a:t>Some practitioners did get good support from their organisation</a:t>
          </a:r>
        </a:p>
      </dsp:txBody>
      <dsp:txXfrm>
        <a:off x="0" y="2489949"/>
        <a:ext cx="11407487" cy="1644300"/>
      </dsp:txXfrm>
    </dsp:sp>
    <dsp:sp modelId="{A95777EB-568E-654B-BB48-4BC874EF657C}">
      <dsp:nvSpPr>
        <dsp:cNvPr id="0" name=""/>
        <dsp:cNvSpPr/>
      </dsp:nvSpPr>
      <dsp:spPr>
        <a:xfrm>
          <a:off x="570374" y="2224269"/>
          <a:ext cx="7985240" cy="53136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1823" tIns="0" rIns="301823" bIns="0" numCol="1" spcCol="1270" anchor="ctr" anchorCtr="0">
          <a:noAutofit/>
        </a:bodyPr>
        <a:lstStyle/>
        <a:p>
          <a:pPr marL="0" lvl="0" indent="0" algn="l" defTabSz="800100">
            <a:lnSpc>
              <a:spcPct val="90000"/>
            </a:lnSpc>
            <a:spcBef>
              <a:spcPct val="0"/>
            </a:spcBef>
            <a:spcAft>
              <a:spcPct val="35000"/>
            </a:spcAft>
            <a:buNone/>
          </a:pPr>
          <a:r>
            <a:rPr lang="en-US" sz="1800" kern="1200"/>
            <a:t>Practitioners felt that there was support for themselves as practitioners</a:t>
          </a:r>
        </a:p>
      </dsp:txBody>
      <dsp:txXfrm>
        <a:off x="596313" y="2250208"/>
        <a:ext cx="7933362" cy="47948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C7DC57-8C80-47C8-836E-487F4C474643}">
      <dsp:nvSpPr>
        <dsp:cNvPr id="0" name=""/>
        <dsp:cNvSpPr/>
      </dsp:nvSpPr>
      <dsp:spPr>
        <a:xfrm>
          <a:off x="0" y="3399"/>
          <a:ext cx="11407487" cy="724089"/>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2BE0743-A8AB-4F0E-BF22-37EB4D50327D}">
      <dsp:nvSpPr>
        <dsp:cNvPr id="0" name=""/>
        <dsp:cNvSpPr/>
      </dsp:nvSpPr>
      <dsp:spPr>
        <a:xfrm>
          <a:off x="219037" y="166319"/>
          <a:ext cx="398249" cy="39824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9AB433B-8785-4567-A920-CE6E883E9FAD}">
      <dsp:nvSpPr>
        <dsp:cNvPr id="0" name=""/>
        <dsp:cNvSpPr/>
      </dsp:nvSpPr>
      <dsp:spPr>
        <a:xfrm>
          <a:off x="836323" y="3399"/>
          <a:ext cx="10571163" cy="7240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633" tIns="76633" rIns="76633" bIns="76633" numCol="1" spcCol="1270" anchor="ctr" anchorCtr="0">
          <a:noAutofit/>
        </a:bodyPr>
        <a:lstStyle/>
        <a:p>
          <a:pPr marL="0" lvl="0" indent="0" algn="l" defTabSz="844550">
            <a:lnSpc>
              <a:spcPct val="90000"/>
            </a:lnSpc>
            <a:spcBef>
              <a:spcPct val="0"/>
            </a:spcBef>
            <a:spcAft>
              <a:spcPct val="35000"/>
            </a:spcAft>
            <a:buNone/>
          </a:pPr>
          <a:r>
            <a:rPr lang="en-US" sz="1900" kern="1200"/>
            <a:t>We need to support facilitators emotionally in doing this work</a:t>
          </a:r>
        </a:p>
      </dsp:txBody>
      <dsp:txXfrm>
        <a:off x="836323" y="3399"/>
        <a:ext cx="10571163" cy="724089"/>
      </dsp:txXfrm>
    </dsp:sp>
    <dsp:sp modelId="{39A5A708-A72B-4F5C-B8AD-570A468517D5}">
      <dsp:nvSpPr>
        <dsp:cNvPr id="0" name=""/>
        <dsp:cNvSpPr/>
      </dsp:nvSpPr>
      <dsp:spPr>
        <a:xfrm>
          <a:off x="0" y="908511"/>
          <a:ext cx="11407487" cy="724089"/>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90732D4-6023-4F0D-A4BC-CD81FB451DAA}">
      <dsp:nvSpPr>
        <dsp:cNvPr id="0" name=""/>
        <dsp:cNvSpPr/>
      </dsp:nvSpPr>
      <dsp:spPr>
        <a:xfrm>
          <a:off x="219037" y="1071431"/>
          <a:ext cx="398249" cy="39824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AAF4FCC-538A-4DD0-835D-2C8D303DD6A3}">
      <dsp:nvSpPr>
        <dsp:cNvPr id="0" name=""/>
        <dsp:cNvSpPr/>
      </dsp:nvSpPr>
      <dsp:spPr>
        <a:xfrm>
          <a:off x="836323" y="908511"/>
          <a:ext cx="10571163" cy="7240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633" tIns="76633" rIns="76633" bIns="76633" numCol="1" spcCol="1270" anchor="ctr" anchorCtr="0">
          <a:noAutofit/>
        </a:bodyPr>
        <a:lstStyle/>
        <a:p>
          <a:pPr marL="0" lvl="0" indent="0" algn="l" defTabSz="844550">
            <a:lnSpc>
              <a:spcPct val="90000"/>
            </a:lnSpc>
            <a:spcBef>
              <a:spcPct val="0"/>
            </a:spcBef>
            <a:spcAft>
              <a:spcPct val="35000"/>
            </a:spcAft>
            <a:buNone/>
          </a:pPr>
          <a:r>
            <a:rPr lang="en-US" sz="1900" kern="1200"/>
            <a:t>We need to work with services to allow practitioners the time and resources to plan and run groups</a:t>
          </a:r>
        </a:p>
      </dsp:txBody>
      <dsp:txXfrm>
        <a:off x="836323" y="908511"/>
        <a:ext cx="10571163" cy="724089"/>
      </dsp:txXfrm>
    </dsp:sp>
    <dsp:sp modelId="{8DCFA554-A9AC-42D3-A139-C0D2D7348AA6}">
      <dsp:nvSpPr>
        <dsp:cNvPr id="0" name=""/>
        <dsp:cNvSpPr/>
      </dsp:nvSpPr>
      <dsp:spPr>
        <a:xfrm>
          <a:off x="0" y="1813624"/>
          <a:ext cx="11407487" cy="724089"/>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0FE287B-3795-409A-83EB-1687716C10E9}">
      <dsp:nvSpPr>
        <dsp:cNvPr id="0" name=""/>
        <dsp:cNvSpPr/>
      </dsp:nvSpPr>
      <dsp:spPr>
        <a:xfrm>
          <a:off x="219037" y="1976544"/>
          <a:ext cx="398249" cy="398249"/>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1EFA694-2343-4FF2-8671-5A27656C12F1}">
      <dsp:nvSpPr>
        <dsp:cNvPr id="0" name=""/>
        <dsp:cNvSpPr/>
      </dsp:nvSpPr>
      <dsp:spPr>
        <a:xfrm>
          <a:off x="836323" y="1813624"/>
          <a:ext cx="10571163" cy="7240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633" tIns="76633" rIns="76633" bIns="76633" numCol="1" spcCol="1270" anchor="ctr" anchorCtr="0">
          <a:noAutofit/>
        </a:bodyPr>
        <a:lstStyle/>
        <a:p>
          <a:pPr marL="0" lvl="0" indent="0" algn="l" defTabSz="844550">
            <a:lnSpc>
              <a:spcPct val="90000"/>
            </a:lnSpc>
            <a:spcBef>
              <a:spcPct val="0"/>
            </a:spcBef>
            <a:spcAft>
              <a:spcPct val="35000"/>
            </a:spcAft>
            <a:buNone/>
          </a:pPr>
          <a:r>
            <a:rPr lang="en-US" sz="1900" kern="1200"/>
            <a:t>This programme might not work so well for addressing emotional difficulties for adolescents</a:t>
          </a:r>
        </a:p>
      </dsp:txBody>
      <dsp:txXfrm>
        <a:off x="836323" y="1813624"/>
        <a:ext cx="10571163" cy="724089"/>
      </dsp:txXfrm>
    </dsp:sp>
    <dsp:sp modelId="{9523F71B-905F-44C2-B396-DD5F26E77FAA}">
      <dsp:nvSpPr>
        <dsp:cNvPr id="0" name=""/>
        <dsp:cNvSpPr/>
      </dsp:nvSpPr>
      <dsp:spPr>
        <a:xfrm>
          <a:off x="0" y="2718736"/>
          <a:ext cx="11407487" cy="724089"/>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66D6DB3-18BF-4056-ADD3-5B813C7D2041}">
      <dsp:nvSpPr>
        <dsp:cNvPr id="0" name=""/>
        <dsp:cNvSpPr/>
      </dsp:nvSpPr>
      <dsp:spPr>
        <a:xfrm>
          <a:off x="219037" y="2881656"/>
          <a:ext cx="398249" cy="398249"/>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59A1D8A-CEFB-4A05-A0C9-06FBBA8A3CAC}">
      <dsp:nvSpPr>
        <dsp:cNvPr id="0" name=""/>
        <dsp:cNvSpPr/>
      </dsp:nvSpPr>
      <dsp:spPr>
        <a:xfrm>
          <a:off x="836323" y="2718736"/>
          <a:ext cx="10571163" cy="7240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633" tIns="76633" rIns="76633" bIns="76633" numCol="1" spcCol="1270" anchor="ctr" anchorCtr="0">
          <a:noAutofit/>
        </a:bodyPr>
        <a:lstStyle/>
        <a:p>
          <a:pPr marL="0" lvl="0" indent="0" algn="l" defTabSz="844550">
            <a:lnSpc>
              <a:spcPct val="90000"/>
            </a:lnSpc>
            <a:spcBef>
              <a:spcPct val="0"/>
            </a:spcBef>
            <a:spcAft>
              <a:spcPct val="35000"/>
            </a:spcAft>
            <a:buNone/>
          </a:pPr>
          <a:r>
            <a:rPr lang="en-US" sz="1900" kern="1200"/>
            <a:t>Facilitators may need to carefully consider group size and composition to help the group work as well as it can</a:t>
          </a:r>
        </a:p>
      </dsp:txBody>
      <dsp:txXfrm>
        <a:off x="836323" y="2718736"/>
        <a:ext cx="10571163" cy="724089"/>
      </dsp:txXfrm>
    </dsp:sp>
    <dsp:sp modelId="{47E30D05-BE8B-4CB4-AAF9-02F446EF89B0}">
      <dsp:nvSpPr>
        <dsp:cNvPr id="0" name=""/>
        <dsp:cNvSpPr/>
      </dsp:nvSpPr>
      <dsp:spPr>
        <a:xfrm>
          <a:off x="0" y="3623848"/>
          <a:ext cx="11407487" cy="724089"/>
        </a:xfrm>
        <a:prstGeom prst="roundRect">
          <a:avLst>
            <a:gd name="adj" fmla="val 1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1DF4377-FC4C-4802-B362-7ACC8B1E14A5}">
      <dsp:nvSpPr>
        <dsp:cNvPr id="0" name=""/>
        <dsp:cNvSpPr/>
      </dsp:nvSpPr>
      <dsp:spPr>
        <a:xfrm>
          <a:off x="219037" y="3786768"/>
          <a:ext cx="398249" cy="398249"/>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98C63FC-0919-4731-AEBA-B2097839D821}">
      <dsp:nvSpPr>
        <dsp:cNvPr id="0" name=""/>
        <dsp:cNvSpPr/>
      </dsp:nvSpPr>
      <dsp:spPr>
        <a:xfrm>
          <a:off x="836323" y="3623848"/>
          <a:ext cx="10571163" cy="7240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633" tIns="76633" rIns="76633" bIns="76633" numCol="1" spcCol="1270" anchor="ctr" anchorCtr="0">
          <a:noAutofit/>
        </a:bodyPr>
        <a:lstStyle/>
        <a:p>
          <a:pPr marL="0" lvl="0" indent="0" algn="l" defTabSz="844550">
            <a:lnSpc>
              <a:spcPct val="90000"/>
            </a:lnSpc>
            <a:spcBef>
              <a:spcPct val="0"/>
            </a:spcBef>
            <a:spcAft>
              <a:spcPct val="35000"/>
            </a:spcAft>
            <a:buNone/>
          </a:pPr>
          <a:r>
            <a:rPr lang="en-US" sz="1900" kern="1200"/>
            <a:t>We need to work out how to attract dads into the group and to address any stigma</a:t>
          </a:r>
        </a:p>
      </dsp:txBody>
      <dsp:txXfrm>
        <a:off x="836323" y="3623848"/>
        <a:ext cx="10571163" cy="724089"/>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3.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70C4B2-784B-6F45-A900-AEC6CC489D58}"/>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C0C0A6C3-DF48-0246-AD00-AE4A66B6827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0C5452E8-D9D3-8D42-8F6C-E922B3E13ECC}"/>
              </a:ext>
            </a:extLst>
          </p:cNvPr>
          <p:cNvSpPr>
            <a:spLocks noGrp="1"/>
          </p:cNvSpPr>
          <p:nvPr>
            <p:ph type="dt" sz="half" idx="10"/>
          </p:nvPr>
        </p:nvSpPr>
        <p:spPr/>
        <p:txBody>
          <a:bodyPr/>
          <a:lstStyle/>
          <a:p>
            <a:fld id="{5EEBF52E-0624-6743-8AE4-DF1BB074B3E6}" type="datetimeFigureOut">
              <a:rPr lang="en-US" smtClean="0"/>
              <a:t>9/18/20</a:t>
            </a:fld>
            <a:endParaRPr lang="en-US"/>
          </a:p>
        </p:txBody>
      </p:sp>
      <p:sp>
        <p:nvSpPr>
          <p:cNvPr id="5" name="Footer Placeholder 4">
            <a:extLst>
              <a:ext uri="{FF2B5EF4-FFF2-40B4-BE49-F238E27FC236}">
                <a16:creationId xmlns:a16="http://schemas.microsoft.com/office/drawing/2014/main" id="{A775159F-8B76-B341-BB35-D2FB1B46A4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F89688-CD90-C045-B4CD-FE48CB73C648}"/>
              </a:ext>
            </a:extLst>
          </p:cNvPr>
          <p:cNvSpPr>
            <a:spLocks noGrp="1"/>
          </p:cNvSpPr>
          <p:nvPr>
            <p:ph type="sldNum" sz="quarter" idx="12"/>
          </p:nvPr>
        </p:nvSpPr>
        <p:spPr/>
        <p:txBody>
          <a:bodyPr/>
          <a:lstStyle/>
          <a:p>
            <a:fld id="{F90274F3-D9A3-514A-A807-401A4D63DE97}" type="slidenum">
              <a:rPr lang="en-US" smtClean="0"/>
              <a:t>‹#›</a:t>
            </a:fld>
            <a:endParaRPr lang="en-US"/>
          </a:p>
        </p:txBody>
      </p:sp>
    </p:spTree>
    <p:extLst>
      <p:ext uri="{BB962C8B-B14F-4D97-AF65-F5344CB8AC3E}">
        <p14:creationId xmlns:p14="http://schemas.microsoft.com/office/powerpoint/2010/main" val="23096839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E99C5B-8AEC-0040-8CE5-F119807CE09D}"/>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CEC41CFD-2563-0F45-A3C1-B029358970CD}"/>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881F791C-C760-AD42-B7EF-CE5D7381D4E6}"/>
              </a:ext>
            </a:extLst>
          </p:cNvPr>
          <p:cNvSpPr>
            <a:spLocks noGrp="1"/>
          </p:cNvSpPr>
          <p:nvPr>
            <p:ph type="dt" sz="half" idx="10"/>
          </p:nvPr>
        </p:nvSpPr>
        <p:spPr/>
        <p:txBody>
          <a:bodyPr/>
          <a:lstStyle/>
          <a:p>
            <a:fld id="{5EEBF52E-0624-6743-8AE4-DF1BB074B3E6}" type="datetimeFigureOut">
              <a:rPr lang="en-US" smtClean="0"/>
              <a:t>9/18/20</a:t>
            </a:fld>
            <a:endParaRPr lang="en-US"/>
          </a:p>
        </p:txBody>
      </p:sp>
      <p:sp>
        <p:nvSpPr>
          <p:cNvPr id="5" name="Footer Placeholder 4">
            <a:extLst>
              <a:ext uri="{FF2B5EF4-FFF2-40B4-BE49-F238E27FC236}">
                <a16:creationId xmlns:a16="http://schemas.microsoft.com/office/drawing/2014/main" id="{7E54D94A-D35A-574B-9DA2-242B8934AB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96EDA06-37B6-2149-AE9B-A067E0279EAC}"/>
              </a:ext>
            </a:extLst>
          </p:cNvPr>
          <p:cNvSpPr>
            <a:spLocks noGrp="1"/>
          </p:cNvSpPr>
          <p:nvPr>
            <p:ph type="sldNum" sz="quarter" idx="12"/>
          </p:nvPr>
        </p:nvSpPr>
        <p:spPr/>
        <p:txBody>
          <a:bodyPr/>
          <a:lstStyle/>
          <a:p>
            <a:fld id="{F90274F3-D9A3-514A-A807-401A4D63DE97}" type="slidenum">
              <a:rPr lang="en-US" smtClean="0"/>
              <a:t>‹#›</a:t>
            </a:fld>
            <a:endParaRPr lang="en-US"/>
          </a:p>
        </p:txBody>
      </p:sp>
    </p:spTree>
    <p:extLst>
      <p:ext uri="{BB962C8B-B14F-4D97-AF65-F5344CB8AC3E}">
        <p14:creationId xmlns:p14="http://schemas.microsoft.com/office/powerpoint/2010/main" val="9714260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2FAA90E-ADA9-AF49-9884-12D0D9FDEEF9}"/>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ECC61F01-82DF-4444-B70E-253AD91A5AB0}"/>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27E8EA48-6941-7748-9C62-8E6A5C658D71}"/>
              </a:ext>
            </a:extLst>
          </p:cNvPr>
          <p:cNvSpPr>
            <a:spLocks noGrp="1"/>
          </p:cNvSpPr>
          <p:nvPr>
            <p:ph type="dt" sz="half" idx="10"/>
          </p:nvPr>
        </p:nvSpPr>
        <p:spPr/>
        <p:txBody>
          <a:bodyPr/>
          <a:lstStyle/>
          <a:p>
            <a:fld id="{5EEBF52E-0624-6743-8AE4-DF1BB074B3E6}" type="datetimeFigureOut">
              <a:rPr lang="en-US" smtClean="0"/>
              <a:t>9/18/20</a:t>
            </a:fld>
            <a:endParaRPr lang="en-US"/>
          </a:p>
        </p:txBody>
      </p:sp>
      <p:sp>
        <p:nvSpPr>
          <p:cNvPr id="5" name="Footer Placeholder 4">
            <a:extLst>
              <a:ext uri="{FF2B5EF4-FFF2-40B4-BE49-F238E27FC236}">
                <a16:creationId xmlns:a16="http://schemas.microsoft.com/office/drawing/2014/main" id="{2EEE19A5-7592-164F-B725-A6B83941D5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4637306-3556-954A-A90C-E3A6E2FEF812}"/>
              </a:ext>
            </a:extLst>
          </p:cNvPr>
          <p:cNvSpPr>
            <a:spLocks noGrp="1"/>
          </p:cNvSpPr>
          <p:nvPr>
            <p:ph type="sldNum" sz="quarter" idx="12"/>
          </p:nvPr>
        </p:nvSpPr>
        <p:spPr/>
        <p:txBody>
          <a:bodyPr/>
          <a:lstStyle/>
          <a:p>
            <a:fld id="{F90274F3-D9A3-514A-A807-401A4D63DE97}" type="slidenum">
              <a:rPr lang="en-US" smtClean="0"/>
              <a:t>‹#›</a:t>
            </a:fld>
            <a:endParaRPr lang="en-US"/>
          </a:p>
        </p:txBody>
      </p:sp>
    </p:spTree>
    <p:extLst>
      <p:ext uri="{BB962C8B-B14F-4D97-AF65-F5344CB8AC3E}">
        <p14:creationId xmlns:p14="http://schemas.microsoft.com/office/powerpoint/2010/main" val="36890041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8EC162-E358-6446-AEF3-8A4A9257337B}"/>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42043BBA-3082-764C-95E6-BC3E7570BB4C}"/>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49C56876-1FC8-CD45-84B1-9FE7916EDBCD}"/>
              </a:ext>
            </a:extLst>
          </p:cNvPr>
          <p:cNvSpPr>
            <a:spLocks noGrp="1"/>
          </p:cNvSpPr>
          <p:nvPr>
            <p:ph type="dt" sz="half" idx="10"/>
          </p:nvPr>
        </p:nvSpPr>
        <p:spPr/>
        <p:txBody>
          <a:bodyPr/>
          <a:lstStyle/>
          <a:p>
            <a:fld id="{5EEBF52E-0624-6743-8AE4-DF1BB074B3E6}" type="datetimeFigureOut">
              <a:rPr lang="en-US" smtClean="0"/>
              <a:t>9/18/20</a:t>
            </a:fld>
            <a:endParaRPr lang="en-US"/>
          </a:p>
        </p:txBody>
      </p:sp>
      <p:sp>
        <p:nvSpPr>
          <p:cNvPr id="5" name="Footer Placeholder 4">
            <a:extLst>
              <a:ext uri="{FF2B5EF4-FFF2-40B4-BE49-F238E27FC236}">
                <a16:creationId xmlns:a16="http://schemas.microsoft.com/office/drawing/2014/main" id="{3056E1AA-29D2-D249-8583-869C095C398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E833BF4-938B-094C-BD05-41ADDB107243}"/>
              </a:ext>
            </a:extLst>
          </p:cNvPr>
          <p:cNvSpPr>
            <a:spLocks noGrp="1"/>
          </p:cNvSpPr>
          <p:nvPr>
            <p:ph type="sldNum" sz="quarter" idx="12"/>
          </p:nvPr>
        </p:nvSpPr>
        <p:spPr/>
        <p:txBody>
          <a:bodyPr/>
          <a:lstStyle/>
          <a:p>
            <a:fld id="{F90274F3-D9A3-514A-A807-401A4D63DE97}" type="slidenum">
              <a:rPr lang="en-US" smtClean="0"/>
              <a:t>‹#›</a:t>
            </a:fld>
            <a:endParaRPr lang="en-US"/>
          </a:p>
        </p:txBody>
      </p:sp>
    </p:spTree>
    <p:extLst>
      <p:ext uri="{BB962C8B-B14F-4D97-AF65-F5344CB8AC3E}">
        <p14:creationId xmlns:p14="http://schemas.microsoft.com/office/powerpoint/2010/main" val="1697943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99DAD4-2856-3C4E-865C-9B8561A56B31}"/>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485BC40C-AA2C-BF46-A040-1E2803374C3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F0D591E3-F4AA-FE49-B62D-A6EE5C465DB4}"/>
              </a:ext>
            </a:extLst>
          </p:cNvPr>
          <p:cNvSpPr>
            <a:spLocks noGrp="1"/>
          </p:cNvSpPr>
          <p:nvPr>
            <p:ph type="dt" sz="half" idx="10"/>
          </p:nvPr>
        </p:nvSpPr>
        <p:spPr/>
        <p:txBody>
          <a:bodyPr/>
          <a:lstStyle/>
          <a:p>
            <a:fld id="{5EEBF52E-0624-6743-8AE4-DF1BB074B3E6}" type="datetimeFigureOut">
              <a:rPr lang="en-US" smtClean="0"/>
              <a:t>9/18/20</a:t>
            </a:fld>
            <a:endParaRPr lang="en-US"/>
          </a:p>
        </p:txBody>
      </p:sp>
      <p:sp>
        <p:nvSpPr>
          <p:cNvPr id="5" name="Footer Placeholder 4">
            <a:extLst>
              <a:ext uri="{FF2B5EF4-FFF2-40B4-BE49-F238E27FC236}">
                <a16:creationId xmlns:a16="http://schemas.microsoft.com/office/drawing/2014/main" id="{0D613FA9-B7E5-B541-89AA-A97C5DCBB9C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C9A56C8-CDD5-CC49-AE26-20EB12EB9859}"/>
              </a:ext>
            </a:extLst>
          </p:cNvPr>
          <p:cNvSpPr>
            <a:spLocks noGrp="1"/>
          </p:cNvSpPr>
          <p:nvPr>
            <p:ph type="sldNum" sz="quarter" idx="12"/>
          </p:nvPr>
        </p:nvSpPr>
        <p:spPr/>
        <p:txBody>
          <a:bodyPr/>
          <a:lstStyle/>
          <a:p>
            <a:fld id="{F90274F3-D9A3-514A-A807-401A4D63DE97}" type="slidenum">
              <a:rPr lang="en-US" smtClean="0"/>
              <a:t>‹#›</a:t>
            </a:fld>
            <a:endParaRPr lang="en-US"/>
          </a:p>
        </p:txBody>
      </p:sp>
    </p:spTree>
    <p:extLst>
      <p:ext uri="{BB962C8B-B14F-4D97-AF65-F5344CB8AC3E}">
        <p14:creationId xmlns:p14="http://schemas.microsoft.com/office/powerpoint/2010/main" val="659067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ED9AC7-E98D-7040-8690-20A03AA627FE}"/>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21B6DF30-D778-2949-8EC3-08D4F84C2BC5}"/>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9735E22D-0AD8-124A-9345-38C1AC63C73E}"/>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0AA76C2F-A049-C942-B399-9EB389BF8855}"/>
              </a:ext>
            </a:extLst>
          </p:cNvPr>
          <p:cNvSpPr>
            <a:spLocks noGrp="1"/>
          </p:cNvSpPr>
          <p:nvPr>
            <p:ph type="dt" sz="half" idx="10"/>
          </p:nvPr>
        </p:nvSpPr>
        <p:spPr/>
        <p:txBody>
          <a:bodyPr/>
          <a:lstStyle/>
          <a:p>
            <a:fld id="{5EEBF52E-0624-6743-8AE4-DF1BB074B3E6}" type="datetimeFigureOut">
              <a:rPr lang="en-US" smtClean="0"/>
              <a:t>9/18/20</a:t>
            </a:fld>
            <a:endParaRPr lang="en-US"/>
          </a:p>
        </p:txBody>
      </p:sp>
      <p:sp>
        <p:nvSpPr>
          <p:cNvPr id="6" name="Footer Placeholder 5">
            <a:extLst>
              <a:ext uri="{FF2B5EF4-FFF2-40B4-BE49-F238E27FC236}">
                <a16:creationId xmlns:a16="http://schemas.microsoft.com/office/drawing/2014/main" id="{55D832E9-F36B-2847-B9E5-819F6D8032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6FB798A-F46D-CA46-98C9-372F7079C8AB}"/>
              </a:ext>
            </a:extLst>
          </p:cNvPr>
          <p:cNvSpPr>
            <a:spLocks noGrp="1"/>
          </p:cNvSpPr>
          <p:nvPr>
            <p:ph type="sldNum" sz="quarter" idx="12"/>
          </p:nvPr>
        </p:nvSpPr>
        <p:spPr/>
        <p:txBody>
          <a:bodyPr/>
          <a:lstStyle/>
          <a:p>
            <a:fld id="{F90274F3-D9A3-514A-A807-401A4D63DE97}" type="slidenum">
              <a:rPr lang="en-US" smtClean="0"/>
              <a:t>‹#›</a:t>
            </a:fld>
            <a:endParaRPr lang="en-US"/>
          </a:p>
        </p:txBody>
      </p:sp>
    </p:spTree>
    <p:extLst>
      <p:ext uri="{BB962C8B-B14F-4D97-AF65-F5344CB8AC3E}">
        <p14:creationId xmlns:p14="http://schemas.microsoft.com/office/powerpoint/2010/main" val="25482461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5731F-68B3-0B44-8B48-FA801FC3E8B1}"/>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5C266146-7B11-334B-81E5-BC12059DEE6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016ABD72-99D8-A543-ADAA-D0A9A51DDD46}"/>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3FD47AE9-456A-9D4E-8E49-B385D3E63C9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0A286F8E-9DB4-DD42-BF36-3FD6FFC035B0}"/>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2623F3AD-0DD5-A74F-A5EA-56B14C37A82F}"/>
              </a:ext>
            </a:extLst>
          </p:cNvPr>
          <p:cNvSpPr>
            <a:spLocks noGrp="1"/>
          </p:cNvSpPr>
          <p:nvPr>
            <p:ph type="dt" sz="half" idx="10"/>
          </p:nvPr>
        </p:nvSpPr>
        <p:spPr/>
        <p:txBody>
          <a:bodyPr/>
          <a:lstStyle/>
          <a:p>
            <a:fld id="{5EEBF52E-0624-6743-8AE4-DF1BB074B3E6}" type="datetimeFigureOut">
              <a:rPr lang="en-US" smtClean="0"/>
              <a:t>9/18/20</a:t>
            </a:fld>
            <a:endParaRPr lang="en-US"/>
          </a:p>
        </p:txBody>
      </p:sp>
      <p:sp>
        <p:nvSpPr>
          <p:cNvPr id="8" name="Footer Placeholder 7">
            <a:extLst>
              <a:ext uri="{FF2B5EF4-FFF2-40B4-BE49-F238E27FC236}">
                <a16:creationId xmlns:a16="http://schemas.microsoft.com/office/drawing/2014/main" id="{E9ACFB4A-03A3-4D42-9426-6D864B636E8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287C36B-7F68-1149-A70C-48F81B9A907B}"/>
              </a:ext>
            </a:extLst>
          </p:cNvPr>
          <p:cNvSpPr>
            <a:spLocks noGrp="1"/>
          </p:cNvSpPr>
          <p:nvPr>
            <p:ph type="sldNum" sz="quarter" idx="12"/>
          </p:nvPr>
        </p:nvSpPr>
        <p:spPr/>
        <p:txBody>
          <a:bodyPr/>
          <a:lstStyle/>
          <a:p>
            <a:fld id="{F90274F3-D9A3-514A-A807-401A4D63DE97}" type="slidenum">
              <a:rPr lang="en-US" smtClean="0"/>
              <a:t>‹#›</a:t>
            </a:fld>
            <a:endParaRPr lang="en-US"/>
          </a:p>
        </p:txBody>
      </p:sp>
    </p:spTree>
    <p:extLst>
      <p:ext uri="{BB962C8B-B14F-4D97-AF65-F5344CB8AC3E}">
        <p14:creationId xmlns:p14="http://schemas.microsoft.com/office/powerpoint/2010/main" val="16064680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8A4F80-EF3A-B34C-A9AD-292746583933}"/>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6D0B3628-0071-EF46-9AAD-B297C3F632DE}"/>
              </a:ext>
            </a:extLst>
          </p:cNvPr>
          <p:cNvSpPr>
            <a:spLocks noGrp="1"/>
          </p:cNvSpPr>
          <p:nvPr>
            <p:ph type="dt" sz="half" idx="10"/>
          </p:nvPr>
        </p:nvSpPr>
        <p:spPr/>
        <p:txBody>
          <a:bodyPr/>
          <a:lstStyle/>
          <a:p>
            <a:fld id="{5EEBF52E-0624-6743-8AE4-DF1BB074B3E6}" type="datetimeFigureOut">
              <a:rPr lang="en-US" smtClean="0"/>
              <a:t>9/18/20</a:t>
            </a:fld>
            <a:endParaRPr lang="en-US"/>
          </a:p>
        </p:txBody>
      </p:sp>
      <p:sp>
        <p:nvSpPr>
          <p:cNvPr id="4" name="Footer Placeholder 3">
            <a:extLst>
              <a:ext uri="{FF2B5EF4-FFF2-40B4-BE49-F238E27FC236}">
                <a16:creationId xmlns:a16="http://schemas.microsoft.com/office/drawing/2014/main" id="{2B517497-B2FE-EE4F-9FC5-0451309AF72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8702634-CEC3-1A46-B314-77A82C88777B}"/>
              </a:ext>
            </a:extLst>
          </p:cNvPr>
          <p:cNvSpPr>
            <a:spLocks noGrp="1"/>
          </p:cNvSpPr>
          <p:nvPr>
            <p:ph type="sldNum" sz="quarter" idx="12"/>
          </p:nvPr>
        </p:nvSpPr>
        <p:spPr/>
        <p:txBody>
          <a:bodyPr/>
          <a:lstStyle/>
          <a:p>
            <a:fld id="{F90274F3-D9A3-514A-A807-401A4D63DE97}" type="slidenum">
              <a:rPr lang="en-US" smtClean="0"/>
              <a:t>‹#›</a:t>
            </a:fld>
            <a:endParaRPr lang="en-US"/>
          </a:p>
        </p:txBody>
      </p:sp>
    </p:spTree>
    <p:extLst>
      <p:ext uri="{BB962C8B-B14F-4D97-AF65-F5344CB8AC3E}">
        <p14:creationId xmlns:p14="http://schemas.microsoft.com/office/powerpoint/2010/main" val="31483321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65AD49E-68E0-EE47-B36F-ED2C7E3FBC28}"/>
              </a:ext>
            </a:extLst>
          </p:cNvPr>
          <p:cNvSpPr>
            <a:spLocks noGrp="1"/>
          </p:cNvSpPr>
          <p:nvPr>
            <p:ph type="dt" sz="half" idx="10"/>
          </p:nvPr>
        </p:nvSpPr>
        <p:spPr/>
        <p:txBody>
          <a:bodyPr/>
          <a:lstStyle/>
          <a:p>
            <a:fld id="{5EEBF52E-0624-6743-8AE4-DF1BB074B3E6}" type="datetimeFigureOut">
              <a:rPr lang="en-US" smtClean="0"/>
              <a:t>9/18/20</a:t>
            </a:fld>
            <a:endParaRPr lang="en-US"/>
          </a:p>
        </p:txBody>
      </p:sp>
      <p:sp>
        <p:nvSpPr>
          <p:cNvPr id="3" name="Footer Placeholder 2">
            <a:extLst>
              <a:ext uri="{FF2B5EF4-FFF2-40B4-BE49-F238E27FC236}">
                <a16:creationId xmlns:a16="http://schemas.microsoft.com/office/drawing/2014/main" id="{6F6ADC4B-CFBD-F243-811C-AE98319E823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3D73023-20B6-9143-BD1A-CA17AC31E2A8}"/>
              </a:ext>
            </a:extLst>
          </p:cNvPr>
          <p:cNvSpPr>
            <a:spLocks noGrp="1"/>
          </p:cNvSpPr>
          <p:nvPr>
            <p:ph type="sldNum" sz="quarter" idx="12"/>
          </p:nvPr>
        </p:nvSpPr>
        <p:spPr/>
        <p:txBody>
          <a:bodyPr/>
          <a:lstStyle/>
          <a:p>
            <a:fld id="{F90274F3-D9A3-514A-A807-401A4D63DE97}" type="slidenum">
              <a:rPr lang="en-US" smtClean="0"/>
              <a:t>‹#›</a:t>
            </a:fld>
            <a:endParaRPr lang="en-US"/>
          </a:p>
        </p:txBody>
      </p:sp>
    </p:spTree>
    <p:extLst>
      <p:ext uri="{BB962C8B-B14F-4D97-AF65-F5344CB8AC3E}">
        <p14:creationId xmlns:p14="http://schemas.microsoft.com/office/powerpoint/2010/main" val="2795806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A03D8F-B137-3A4A-ACAA-809C32E758E8}"/>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130B5BB8-DB1C-6647-AFD0-B4D017F9DDC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A07E9D9E-EBA9-E240-A69F-FBAA92B505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845452AD-94E7-BA44-95A4-8C0A4974EC15}"/>
              </a:ext>
            </a:extLst>
          </p:cNvPr>
          <p:cNvSpPr>
            <a:spLocks noGrp="1"/>
          </p:cNvSpPr>
          <p:nvPr>
            <p:ph type="dt" sz="half" idx="10"/>
          </p:nvPr>
        </p:nvSpPr>
        <p:spPr/>
        <p:txBody>
          <a:bodyPr/>
          <a:lstStyle/>
          <a:p>
            <a:fld id="{5EEBF52E-0624-6743-8AE4-DF1BB074B3E6}" type="datetimeFigureOut">
              <a:rPr lang="en-US" smtClean="0"/>
              <a:t>9/18/20</a:t>
            </a:fld>
            <a:endParaRPr lang="en-US"/>
          </a:p>
        </p:txBody>
      </p:sp>
      <p:sp>
        <p:nvSpPr>
          <p:cNvPr id="6" name="Footer Placeholder 5">
            <a:extLst>
              <a:ext uri="{FF2B5EF4-FFF2-40B4-BE49-F238E27FC236}">
                <a16:creationId xmlns:a16="http://schemas.microsoft.com/office/drawing/2014/main" id="{C1F8F89A-E6E6-4E49-8478-8EEAE4AFAFB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DFA11AD-DC2A-0146-8D02-4D9640D13B96}"/>
              </a:ext>
            </a:extLst>
          </p:cNvPr>
          <p:cNvSpPr>
            <a:spLocks noGrp="1"/>
          </p:cNvSpPr>
          <p:nvPr>
            <p:ph type="sldNum" sz="quarter" idx="12"/>
          </p:nvPr>
        </p:nvSpPr>
        <p:spPr/>
        <p:txBody>
          <a:bodyPr/>
          <a:lstStyle/>
          <a:p>
            <a:fld id="{F90274F3-D9A3-514A-A807-401A4D63DE97}" type="slidenum">
              <a:rPr lang="en-US" smtClean="0"/>
              <a:t>‹#›</a:t>
            </a:fld>
            <a:endParaRPr lang="en-US"/>
          </a:p>
        </p:txBody>
      </p:sp>
    </p:spTree>
    <p:extLst>
      <p:ext uri="{BB962C8B-B14F-4D97-AF65-F5344CB8AC3E}">
        <p14:creationId xmlns:p14="http://schemas.microsoft.com/office/powerpoint/2010/main" val="39075437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723A6D-0D57-944F-A222-3DE51BB2FB72}"/>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F40A201F-8357-2E4C-9421-B0E8EFC0182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0565400-1B1B-7E48-8468-BD4CD06E93B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A270056D-F9D6-1942-A780-94BCAB64C479}"/>
              </a:ext>
            </a:extLst>
          </p:cNvPr>
          <p:cNvSpPr>
            <a:spLocks noGrp="1"/>
          </p:cNvSpPr>
          <p:nvPr>
            <p:ph type="dt" sz="half" idx="10"/>
          </p:nvPr>
        </p:nvSpPr>
        <p:spPr/>
        <p:txBody>
          <a:bodyPr/>
          <a:lstStyle/>
          <a:p>
            <a:fld id="{5EEBF52E-0624-6743-8AE4-DF1BB074B3E6}" type="datetimeFigureOut">
              <a:rPr lang="en-US" smtClean="0"/>
              <a:t>9/18/20</a:t>
            </a:fld>
            <a:endParaRPr lang="en-US"/>
          </a:p>
        </p:txBody>
      </p:sp>
      <p:sp>
        <p:nvSpPr>
          <p:cNvPr id="6" name="Footer Placeholder 5">
            <a:extLst>
              <a:ext uri="{FF2B5EF4-FFF2-40B4-BE49-F238E27FC236}">
                <a16:creationId xmlns:a16="http://schemas.microsoft.com/office/drawing/2014/main" id="{D4F5AC43-B019-434C-BAEE-B8FB1C0B5CC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43F28F3-4BC0-E940-BC53-CE4B3435D76B}"/>
              </a:ext>
            </a:extLst>
          </p:cNvPr>
          <p:cNvSpPr>
            <a:spLocks noGrp="1"/>
          </p:cNvSpPr>
          <p:nvPr>
            <p:ph type="sldNum" sz="quarter" idx="12"/>
          </p:nvPr>
        </p:nvSpPr>
        <p:spPr/>
        <p:txBody>
          <a:bodyPr/>
          <a:lstStyle/>
          <a:p>
            <a:fld id="{F90274F3-D9A3-514A-A807-401A4D63DE97}" type="slidenum">
              <a:rPr lang="en-US" smtClean="0"/>
              <a:t>‹#›</a:t>
            </a:fld>
            <a:endParaRPr lang="en-US"/>
          </a:p>
        </p:txBody>
      </p:sp>
    </p:spTree>
    <p:extLst>
      <p:ext uri="{BB962C8B-B14F-4D97-AF65-F5344CB8AC3E}">
        <p14:creationId xmlns:p14="http://schemas.microsoft.com/office/powerpoint/2010/main" val="18337045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52C25A7-36E5-5B43-86E8-A73FCECBEF1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624A917B-E0E1-B348-9AC9-E1E5420ECFE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E116E4A2-49E7-D843-AA26-46B8E176567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EBF52E-0624-6743-8AE4-DF1BB074B3E6}" type="datetimeFigureOut">
              <a:rPr lang="en-US" smtClean="0"/>
              <a:t>9/18/20</a:t>
            </a:fld>
            <a:endParaRPr lang="en-US"/>
          </a:p>
        </p:txBody>
      </p:sp>
      <p:sp>
        <p:nvSpPr>
          <p:cNvPr id="5" name="Footer Placeholder 4">
            <a:extLst>
              <a:ext uri="{FF2B5EF4-FFF2-40B4-BE49-F238E27FC236}">
                <a16:creationId xmlns:a16="http://schemas.microsoft.com/office/drawing/2014/main" id="{E6F22EC5-7AEA-134A-8B75-785C2BB5D85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4E844FA-BB3F-D841-A0D1-9629228EC5D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0274F3-D9A3-514A-A807-401A4D63DE97}" type="slidenum">
              <a:rPr lang="en-US" smtClean="0"/>
              <a:t>‹#›</a:t>
            </a:fld>
            <a:endParaRPr lang="en-US"/>
          </a:p>
        </p:txBody>
      </p:sp>
    </p:spTree>
    <p:extLst>
      <p:ext uri="{BB962C8B-B14F-4D97-AF65-F5344CB8AC3E}">
        <p14:creationId xmlns:p14="http://schemas.microsoft.com/office/powerpoint/2010/main" val="39731153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6.svg"/></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6.svg"/></Relationships>
</file>

<file path=ppt/slides/_rels/slide2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3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 Id="rId5" Type="http://schemas.openxmlformats.org/officeDocument/2006/relationships/chart" Target="../charts/chart6.xml"/><Relationship Id="rId4" Type="http://schemas.openxmlformats.org/officeDocument/2006/relationships/chart" Target="../charts/chart5.xml"/></Relationships>
</file>

<file path=ppt/slides/_rels/slide8.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2.xml"/><Relationship Id="rId4" Type="http://schemas.openxmlformats.org/officeDocument/2006/relationships/chart" Target="../charts/char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2D62C3-71ED-482C-955E-6F464AF150AC}"/>
              </a:ext>
            </a:extLst>
          </p:cNvPr>
          <p:cNvSpPr>
            <a:spLocks noGrp="1"/>
          </p:cNvSpPr>
          <p:nvPr>
            <p:ph type="title"/>
          </p:nvPr>
        </p:nvSpPr>
        <p:spPr/>
        <p:txBody>
          <a:bodyPr/>
          <a:lstStyle/>
          <a:p>
            <a:endParaRPr lang="en-IE"/>
          </a:p>
        </p:txBody>
      </p:sp>
      <p:sp>
        <p:nvSpPr>
          <p:cNvPr id="3" name="Content Placeholder 2">
            <a:extLst>
              <a:ext uri="{FF2B5EF4-FFF2-40B4-BE49-F238E27FC236}">
                <a16:creationId xmlns:a16="http://schemas.microsoft.com/office/drawing/2014/main" id="{8876F435-F8BF-4A5E-8AE9-05905AE011B5}"/>
              </a:ext>
            </a:extLst>
          </p:cNvPr>
          <p:cNvSpPr>
            <a:spLocks noGrp="1"/>
          </p:cNvSpPr>
          <p:nvPr>
            <p:ph idx="1"/>
          </p:nvPr>
        </p:nvSpPr>
        <p:spPr/>
        <p:txBody>
          <a:bodyPr/>
          <a:lstStyle/>
          <a:p>
            <a:endParaRPr lang="en-IE"/>
          </a:p>
        </p:txBody>
      </p:sp>
      <p:sp>
        <p:nvSpPr>
          <p:cNvPr id="4" name="Rectangle 3">
            <a:extLst>
              <a:ext uri="{FF2B5EF4-FFF2-40B4-BE49-F238E27FC236}">
                <a16:creationId xmlns:a16="http://schemas.microsoft.com/office/drawing/2014/main" id="{5A4C7327-F492-4DB4-BAAF-9740ECA8A6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488"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E33212B2-4B4A-44C6-9DC4-7250BA385F42}"/>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Title 3">
            <a:extLst>
              <a:ext uri="{FF2B5EF4-FFF2-40B4-BE49-F238E27FC236}">
                <a16:creationId xmlns:a16="http://schemas.microsoft.com/office/drawing/2014/main" id="{F100CEA3-344D-44E4-9CA1-97BD34C090F5}"/>
              </a:ext>
            </a:extLst>
          </p:cNvPr>
          <p:cNvSpPr txBox="1">
            <a:spLocks/>
          </p:cNvSpPr>
          <p:nvPr/>
        </p:nvSpPr>
        <p:spPr>
          <a:xfrm>
            <a:off x="3043403" y="2710090"/>
            <a:ext cx="6105194" cy="2031055"/>
          </a:xfrm>
          <a:prstGeom prst="rect">
            <a:avLst/>
          </a:prstGeom>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6000" dirty="0">
                <a:solidFill>
                  <a:srgbClr val="FFFFFF"/>
                </a:solidFill>
              </a:rPr>
              <a:t>Quantitative feedback on the Special Needs </a:t>
            </a:r>
            <a:r>
              <a:rPr lang="en-US" sz="6000" dirty="0" err="1">
                <a:solidFill>
                  <a:srgbClr val="FFFFFF"/>
                </a:solidFill>
              </a:rPr>
              <a:t>Programme</a:t>
            </a:r>
            <a:endParaRPr lang="en-US" sz="6000" dirty="0">
              <a:solidFill>
                <a:srgbClr val="FFFFFF"/>
              </a:solidFill>
            </a:endParaRPr>
          </a:p>
        </p:txBody>
      </p:sp>
    </p:spTree>
    <p:extLst>
      <p:ext uri="{BB962C8B-B14F-4D97-AF65-F5344CB8AC3E}">
        <p14:creationId xmlns:p14="http://schemas.microsoft.com/office/powerpoint/2010/main" val="14806526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3962611-DFD5-4092-AAFD-559E3DFCE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488"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270F1FA-0425-408F-9861-80BF5AFB276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itle 3">
            <a:extLst>
              <a:ext uri="{FF2B5EF4-FFF2-40B4-BE49-F238E27FC236}">
                <a16:creationId xmlns:a16="http://schemas.microsoft.com/office/drawing/2014/main" id="{DEEEE5ED-11AA-394A-9446-67CA8ECC1D26}"/>
              </a:ext>
            </a:extLst>
          </p:cNvPr>
          <p:cNvSpPr>
            <a:spLocks noGrp="1"/>
          </p:cNvSpPr>
          <p:nvPr>
            <p:ph type="title"/>
          </p:nvPr>
        </p:nvSpPr>
        <p:spPr>
          <a:xfrm>
            <a:off x="3043403" y="2710090"/>
            <a:ext cx="6105194" cy="2031055"/>
          </a:xfrm>
        </p:spPr>
        <p:txBody>
          <a:bodyPr vert="horz" lIns="91440" tIns="45720" rIns="91440" bIns="45720" rtlCol="0" anchor="b">
            <a:normAutofit fontScale="90000"/>
          </a:bodyPr>
          <a:lstStyle/>
          <a:p>
            <a:pPr algn="ctr"/>
            <a:r>
              <a:rPr lang="en-US" sz="6000" kern="1200" dirty="0">
                <a:solidFill>
                  <a:srgbClr val="FFFFFF"/>
                </a:solidFill>
                <a:latin typeface="+mj-lt"/>
                <a:ea typeface="+mj-ea"/>
                <a:cs typeface="+mj-cs"/>
              </a:rPr>
              <a:t>Qualitative feedback on the Special Needs </a:t>
            </a:r>
            <a:r>
              <a:rPr lang="en-US" sz="6000" kern="1200" dirty="0" err="1">
                <a:solidFill>
                  <a:srgbClr val="FFFFFF"/>
                </a:solidFill>
                <a:latin typeface="+mj-lt"/>
                <a:ea typeface="+mj-ea"/>
                <a:cs typeface="+mj-cs"/>
              </a:rPr>
              <a:t>Programme</a:t>
            </a:r>
            <a:endParaRPr lang="en-US" sz="6000" kern="1200" dirty="0">
              <a:solidFill>
                <a:srgbClr val="FFFFFF"/>
              </a:solidFill>
              <a:latin typeface="+mj-lt"/>
              <a:ea typeface="+mj-ea"/>
              <a:cs typeface="+mj-cs"/>
            </a:endParaRPr>
          </a:p>
        </p:txBody>
      </p:sp>
    </p:spTree>
    <p:extLst>
      <p:ext uri="{BB962C8B-B14F-4D97-AF65-F5344CB8AC3E}">
        <p14:creationId xmlns:p14="http://schemas.microsoft.com/office/powerpoint/2010/main" val="11508160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FA67CD3-AB4E-4A7A-BEB8-53C445D8C4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726"/>
            <a:ext cx="561487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07CF545F-9C2E-4446-97CD-AD92990C2B6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A29C0238-0508-A943-AD9D-B5651748250E}"/>
              </a:ext>
            </a:extLst>
          </p:cNvPr>
          <p:cNvSpPr>
            <a:spLocks noGrp="1"/>
          </p:cNvSpPr>
          <p:nvPr>
            <p:ph type="title"/>
          </p:nvPr>
        </p:nvSpPr>
        <p:spPr>
          <a:xfrm>
            <a:off x="6094105" y="802955"/>
            <a:ext cx="4977976" cy="1454051"/>
          </a:xfrm>
        </p:spPr>
        <p:txBody>
          <a:bodyPr>
            <a:normAutofit/>
          </a:bodyPr>
          <a:lstStyle/>
          <a:p>
            <a:r>
              <a:rPr lang="en-US" sz="3100">
                <a:solidFill>
                  <a:srgbClr val="000000"/>
                </a:solidFill>
              </a:rPr>
              <a:t>Why did we choose to evaluate the programme qualitatively?</a:t>
            </a:r>
          </a:p>
        </p:txBody>
      </p:sp>
      <p:sp>
        <p:nvSpPr>
          <p:cNvPr id="14" name="Freeform 62">
            <a:extLst>
              <a:ext uri="{FF2B5EF4-FFF2-40B4-BE49-F238E27FC236}">
                <a16:creationId xmlns:a16="http://schemas.microsoft.com/office/drawing/2014/main" id="{339C8D78-A644-462F-B674-F440635E53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38619"/>
            <a:ext cx="5000438" cy="5400962"/>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85000"/>
                  </a:schemeClr>
                </a:gs>
                <a:gs pos="100000">
                  <a:schemeClr val="bg2">
                    <a:lumMod val="8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7" name="Graphic 6" descr="Questions">
            <a:extLst>
              <a:ext uri="{FF2B5EF4-FFF2-40B4-BE49-F238E27FC236}">
                <a16:creationId xmlns:a16="http://schemas.microsoft.com/office/drawing/2014/main" id="{59C01C29-2BFE-49B8-896E-35D9768CDE4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50254" y="1629089"/>
            <a:ext cx="3620021" cy="3620021"/>
          </a:xfrm>
          <a:prstGeom prst="rect">
            <a:avLst/>
          </a:prstGeom>
        </p:spPr>
      </p:pic>
      <p:sp>
        <p:nvSpPr>
          <p:cNvPr id="3" name="Content Placeholder 2">
            <a:extLst>
              <a:ext uri="{FF2B5EF4-FFF2-40B4-BE49-F238E27FC236}">
                <a16:creationId xmlns:a16="http://schemas.microsoft.com/office/drawing/2014/main" id="{E3F6EF84-F94B-9C42-8AB7-F9E8714E68A9}"/>
              </a:ext>
            </a:extLst>
          </p:cNvPr>
          <p:cNvSpPr>
            <a:spLocks noGrp="1"/>
          </p:cNvSpPr>
          <p:nvPr>
            <p:ph idx="1"/>
          </p:nvPr>
        </p:nvSpPr>
        <p:spPr>
          <a:xfrm>
            <a:off x="6090574" y="2421682"/>
            <a:ext cx="4977578" cy="3639289"/>
          </a:xfrm>
        </p:spPr>
        <p:txBody>
          <a:bodyPr anchor="ctr">
            <a:normAutofit/>
          </a:bodyPr>
          <a:lstStyle/>
          <a:p>
            <a:r>
              <a:rPr lang="en-US" sz="2000" dirty="0">
                <a:solidFill>
                  <a:srgbClr val="000000"/>
                </a:solidFill>
              </a:rPr>
              <a:t>Qualitative research involves talking to people and finding out from them what their experiences, opinions and thoughts are.</a:t>
            </a:r>
          </a:p>
          <a:p>
            <a:r>
              <a:rPr lang="en-US" sz="2000" dirty="0">
                <a:solidFill>
                  <a:srgbClr val="000000"/>
                </a:solidFill>
              </a:rPr>
              <a:t>Unlike the questionnaires which tell us what changed for participants qualitative feedback aims to tell us whether the </a:t>
            </a:r>
            <a:r>
              <a:rPr lang="en-US" sz="2000" dirty="0" err="1">
                <a:solidFill>
                  <a:srgbClr val="000000"/>
                </a:solidFill>
              </a:rPr>
              <a:t>programme</a:t>
            </a:r>
            <a:r>
              <a:rPr lang="en-US" sz="2000" dirty="0">
                <a:solidFill>
                  <a:srgbClr val="000000"/>
                </a:solidFill>
              </a:rPr>
              <a:t> was acceptable for participants, what might benefit from being changed, and how that change happened.</a:t>
            </a:r>
          </a:p>
        </p:txBody>
      </p:sp>
    </p:spTree>
    <p:extLst>
      <p:ext uri="{BB962C8B-B14F-4D97-AF65-F5344CB8AC3E}">
        <p14:creationId xmlns:p14="http://schemas.microsoft.com/office/powerpoint/2010/main" val="28204821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C9F70E-C2EF-9F43-B0BC-33651F7A2BA3}"/>
              </a:ext>
            </a:extLst>
          </p:cNvPr>
          <p:cNvSpPr>
            <a:spLocks noGrp="1"/>
          </p:cNvSpPr>
          <p:nvPr>
            <p:ph type="title"/>
          </p:nvPr>
        </p:nvSpPr>
        <p:spPr>
          <a:xfrm>
            <a:off x="519545" y="621792"/>
            <a:ext cx="5181503" cy="5504688"/>
          </a:xfrm>
        </p:spPr>
        <p:txBody>
          <a:bodyPr>
            <a:normAutofit/>
          </a:bodyPr>
          <a:lstStyle/>
          <a:p>
            <a:r>
              <a:rPr lang="en-US" sz="4800"/>
              <a:t>What did we do?</a:t>
            </a:r>
          </a:p>
        </p:txBody>
      </p:sp>
      <p:sp>
        <p:nvSpPr>
          <p:cNvPr id="9" name="Rectangle 8">
            <a:extLst>
              <a:ext uri="{FF2B5EF4-FFF2-40B4-BE49-F238E27FC236}">
                <a16:creationId xmlns:a16="http://schemas.microsoft.com/office/drawing/2014/main" id="{2F56F8EA-3356-4455-9899-320874F6E4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6124" cy="6858000"/>
          </a:xfrm>
          <a:prstGeom prst="rect">
            <a:avLst/>
          </a:prstGeom>
          <a:solidFill>
            <a:srgbClr val="4472C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dirty="0">
              <a:ln>
                <a:noFill/>
              </a:ln>
              <a:solidFill>
                <a:prstClr val="white"/>
              </a:solidFill>
              <a:effectLst/>
              <a:uLnTx/>
              <a:uFillTx/>
              <a:latin typeface="Calibri" panose="020F0502020204030204"/>
              <a:ea typeface="+mn-ea"/>
              <a:cs typeface="+mn-cs"/>
            </a:endParaRPr>
          </a:p>
        </p:txBody>
      </p:sp>
      <p:graphicFrame>
        <p:nvGraphicFramePr>
          <p:cNvPr id="5" name="Content Placeholder 2">
            <a:extLst>
              <a:ext uri="{FF2B5EF4-FFF2-40B4-BE49-F238E27FC236}">
                <a16:creationId xmlns:a16="http://schemas.microsoft.com/office/drawing/2014/main" id="{1CC44436-A398-4833-8D7D-5F92BEEE060D}"/>
              </a:ext>
            </a:extLst>
          </p:cNvPr>
          <p:cNvGraphicFramePr>
            <a:graphicFrameLocks noGrp="1"/>
          </p:cNvGraphicFramePr>
          <p:nvPr>
            <p:ph idx="1"/>
            <p:extLst>
              <p:ext uri="{D42A27DB-BD31-4B8C-83A1-F6EECF244321}">
                <p14:modId xmlns:p14="http://schemas.microsoft.com/office/powerpoint/2010/main" val="1839339512"/>
              </p:ext>
            </p:extLst>
          </p:nvPr>
        </p:nvGraphicFramePr>
        <p:xfrm>
          <a:off x="6099048" y="621792"/>
          <a:ext cx="525780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349744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4B0C96-71EC-DD49-8538-A7D64B92AF87}"/>
              </a:ext>
            </a:extLst>
          </p:cNvPr>
          <p:cNvSpPr>
            <a:spLocks noGrp="1"/>
          </p:cNvSpPr>
          <p:nvPr>
            <p:ph type="title"/>
          </p:nvPr>
        </p:nvSpPr>
        <p:spPr/>
        <p:txBody>
          <a:bodyPr/>
          <a:lstStyle/>
          <a:p>
            <a:r>
              <a:rPr lang="en-US" dirty="0"/>
              <a:t>What did the parents say?</a:t>
            </a:r>
          </a:p>
        </p:txBody>
      </p:sp>
      <p:graphicFrame>
        <p:nvGraphicFramePr>
          <p:cNvPr id="4" name="Table 4">
            <a:extLst>
              <a:ext uri="{FF2B5EF4-FFF2-40B4-BE49-F238E27FC236}">
                <a16:creationId xmlns:a16="http://schemas.microsoft.com/office/drawing/2014/main" id="{3E68304D-7169-1D4D-A74F-EEC1B5A7E3AD}"/>
              </a:ext>
            </a:extLst>
          </p:cNvPr>
          <p:cNvGraphicFramePr>
            <a:graphicFrameLocks noGrp="1"/>
          </p:cNvGraphicFramePr>
          <p:nvPr>
            <p:ph idx="1"/>
            <p:extLst>
              <p:ext uri="{D42A27DB-BD31-4B8C-83A1-F6EECF244321}">
                <p14:modId xmlns:p14="http://schemas.microsoft.com/office/powerpoint/2010/main" val="2377956559"/>
              </p:ext>
            </p:extLst>
          </p:nvPr>
        </p:nvGraphicFramePr>
        <p:xfrm>
          <a:off x="838199" y="1509772"/>
          <a:ext cx="10515600" cy="4297680"/>
        </p:xfrm>
        <a:graphic>
          <a:graphicData uri="http://schemas.openxmlformats.org/drawingml/2006/table">
            <a:tbl>
              <a:tblPr firstRow="1" bandRow="1">
                <a:tableStyleId>{16D9F66E-5EB9-4882-86FB-DCBF35E3C3E4}</a:tableStyleId>
              </a:tblPr>
              <a:tblGrid>
                <a:gridCol w="4338235">
                  <a:extLst>
                    <a:ext uri="{9D8B030D-6E8A-4147-A177-3AD203B41FA5}">
                      <a16:colId xmlns:a16="http://schemas.microsoft.com/office/drawing/2014/main" val="2482254443"/>
                    </a:ext>
                  </a:extLst>
                </a:gridCol>
                <a:gridCol w="1425843">
                  <a:extLst>
                    <a:ext uri="{9D8B030D-6E8A-4147-A177-3AD203B41FA5}">
                      <a16:colId xmlns:a16="http://schemas.microsoft.com/office/drawing/2014/main" val="1414924467"/>
                    </a:ext>
                  </a:extLst>
                </a:gridCol>
                <a:gridCol w="1348353">
                  <a:extLst>
                    <a:ext uri="{9D8B030D-6E8A-4147-A177-3AD203B41FA5}">
                      <a16:colId xmlns:a16="http://schemas.microsoft.com/office/drawing/2014/main" val="1205226605"/>
                    </a:ext>
                  </a:extLst>
                </a:gridCol>
                <a:gridCol w="1177871">
                  <a:extLst>
                    <a:ext uri="{9D8B030D-6E8A-4147-A177-3AD203B41FA5}">
                      <a16:colId xmlns:a16="http://schemas.microsoft.com/office/drawing/2014/main" val="2648370309"/>
                    </a:ext>
                  </a:extLst>
                </a:gridCol>
                <a:gridCol w="991891">
                  <a:extLst>
                    <a:ext uri="{9D8B030D-6E8A-4147-A177-3AD203B41FA5}">
                      <a16:colId xmlns:a16="http://schemas.microsoft.com/office/drawing/2014/main" val="4154649305"/>
                    </a:ext>
                  </a:extLst>
                </a:gridCol>
                <a:gridCol w="1233407">
                  <a:extLst>
                    <a:ext uri="{9D8B030D-6E8A-4147-A177-3AD203B41FA5}">
                      <a16:colId xmlns:a16="http://schemas.microsoft.com/office/drawing/2014/main" val="2981546294"/>
                    </a:ext>
                  </a:extLst>
                </a:gridCol>
              </a:tblGrid>
              <a:tr h="370840">
                <a:tc>
                  <a:txBody>
                    <a:bodyPr/>
                    <a:lstStyle/>
                    <a:p>
                      <a:endParaRPr lang="en-US"/>
                    </a:p>
                  </a:txBody>
                  <a:tcPr/>
                </a:tc>
                <a:tc>
                  <a:txBody>
                    <a:bodyPr/>
                    <a:lstStyle/>
                    <a:p>
                      <a:r>
                        <a:rPr lang="en-US" dirty="0"/>
                        <a:t>1</a:t>
                      </a:r>
                    </a:p>
                    <a:p>
                      <a:r>
                        <a:rPr lang="en-US" sz="2400" dirty="0"/>
                        <a:t>Strongly disagree</a:t>
                      </a:r>
                    </a:p>
                  </a:txBody>
                  <a:tcPr/>
                </a:tc>
                <a:tc>
                  <a:txBody>
                    <a:bodyPr/>
                    <a:lstStyle/>
                    <a:p>
                      <a:r>
                        <a:rPr lang="en-US" dirty="0"/>
                        <a:t>2</a:t>
                      </a:r>
                    </a:p>
                  </a:txBody>
                  <a:tcPr/>
                </a:tc>
                <a:tc>
                  <a:txBody>
                    <a:bodyPr/>
                    <a:lstStyle/>
                    <a:p>
                      <a:r>
                        <a:rPr lang="en-US" dirty="0"/>
                        <a:t>3</a:t>
                      </a:r>
                    </a:p>
                  </a:txBody>
                  <a:tcPr/>
                </a:tc>
                <a:tc>
                  <a:txBody>
                    <a:bodyPr/>
                    <a:lstStyle/>
                    <a:p>
                      <a:r>
                        <a:rPr lang="en-US" dirty="0"/>
                        <a:t>4</a:t>
                      </a:r>
                    </a:p>
                  </a:txBody>
                  <a:tcPr/>
                </a:tc>
                <a:tc>
                  <a:txBody>
                    <a:bodyPr/>
                    <a:lstStyle/>
                    <a:p>
                      <a:r>
                        <a:rPr lang="en-US" dirty="0"/>
                        <a:t>5</a:t>
                      </a:r>
                    </a:p>
                    <a:p>
                      <a:r>
                        <a:rPr lang="en-US" sz="2400" dirty="0"/>
                        <a:t>Strongly agree</a:t>
                      </a:r>
                    </a:p>
                  </a:txBody>
                  <a:tcPr/>
                </a:tc>
                <a:extLst>
                  <a:ext uri="{0D108BD9-81ED-4DB2-BD59-A6C34878D82A}">
                    <a16:rowId xmlns:a16="http://schemas.microsoft.com/office/drawing/2014/main" val="3950885819"/>
                  </a:ext>
                </a:extLst>
              </a:tr>
              <a:tr h="370840">
                <a:tc>
                  <a:txBody>
                    <a:bodyPr/>
                    <a:lstStyle/>
                    <a:p>
                      <a:r>
                        <a:rPr lang="en-US" sz="3200" dirty="0"/>
                        <a:t>The group was well </a:t>
                      </a:r>
                      <a:r>
                        <a:rPr lang="en-US" sz="3200" dirty="0" err="1"/>
                        <a:t>organised</a:t>
                      </a:r>
                      <a:endParaRPr lang="en-US" sz="3200" dirty="0"/>
                    </a:p>
                  </a:txBody>
                  <a:tcPr/>
                </a:tc>
                <a:tc>
                  <a:txBody>
                    <a:bodyPr/>
                    <a:lstStyle/>
                    <a:p>
                      <a:r>
                        <a:rPr lang="en-US" sz="3200" dirty="0"/>
                        <a:t>2*</a:t>
                      </a:r>
                    </a:p>
                  </a:txBody>
                  <a:tcPr/>
                </a:tc>
                <a:tc>
                  <a:txBody>
                    <a:bodyPr/>
                    <a:lstStyle/>
                    <a:p>
                      <a:r>
                        <a:rPr lang="en-US" sz="3200" dirty="0"/>
                        <a:t>0</a:t>
                      </a:r>
                    </a:p>
                  </a:txBody>
                  <a:tcPr/>
                </a:tc>
                <a:tc>
                  <a:txBody>
                    <a:bodyPr/>
                    <a:lstStyle/>
                    <a:p>
                      <a:r>
                        <a:rPr lang="en-US" sz="3200" dirty="0"/>
                        <a:t>1</a:t>
                      </a:r>
                    </a:p>
                  </a:txBody>
                  <a:tcPr/>
                </a:tc>
                <a:tc>
                  <a:txBody>
                    <a:bodyPr/>
                    <a:lstStyle/>
                    <a:p>
                      <a:r>
                        <a:rPr lang="en-US" sz="3200" dirty="0"/>
                        <a:t>12</a:t>
                      </a:r>
                    </a:p>
                  </a:txBody>
                  <a:tcPr/>
                </a:tc>
                <a:tc>
                  <a:txBody>
                    <a:bodyPr/>
                    <a:lstStyle/>
                    <a:p>
                      <a:r>
                        <a:rPr lang="en-US" sz="3200" dirty="0"/>
                        <a:t>120</a:t>
                      </a:r>
                    </a:p>
                  </a:txBody>
                  <a:tcPr/>
                </a:tc>
                <a:extLst>
                  <a:ext uri="{0D108BD9-81ED-4DB2-BD59-A6C34878D82A}">
                    <a16:rowId xmlns:a16="http://schemas.microsoft.com/office/drawing/2014/main" val="1171325096"/>
                  </a:ext>
                </a:extLst>
              </a:tr>
              <a:tr h="370840">
                <a:tc>
                  <a:txBody>
                    <a:bodyPr/>
                    <a:lstStyle/>
                    <a:p>
                      <a:r>
                        <a:rPr lang="en-US" sz="3200" dirty="0"/>
                        <a:t>The facilitator led the group well</a:t>
                      </a:r>
                    </a:p>
                  </a:txBody>
                  <a:tcPr/>
                </a:tc>
                <a:tc>
                  <a:txBody>
                    <a:bodyPr/>
                    <a:lstStyle/>
                    <a:p>
                      <a:r>
                        <a:rPr lang="en-US" sz="3200" dirty="0"/>
                        <a:t>2*</a:t>
                      </a:r>
                    </a:p>
                  </a:txBody>
                  <a:tcPr/>
                </a:tc>
                <a:tc>
                  <a:txBody>
                    <a:bodyPr/>
                    <a:lstStyle/>
                    <a:p>
                      <a:r>
                        <a:rPr lang="en-US" sz="3200" dirty="0"/>
                        <a:t>0</a:t>
                      </a:r>
                    </a:p>
                  </a:txBody>
                  <a:tcPr/>
                </a:tc>
                <a:tc>
                  <a:txBody>
                    <a:bodyPr/>
                    <a:lstStyle/>
                    <a:p>
                      <a:r>
                        <a:rPr lang="en-US" sz="3200" dirty="0"/>
                        <a:t>1</a:t>
                      </a:r>
                    </a:p>
                  </a:txBody>
                  <a:tcPr/>
                </a:tc>
                <a:tc>
                  <a:txBody>
                    <a:bodyPr/>
                    <a:lstStyle/>
                    <a:p>
                      <a:r>
                        <a:rPr lang="en-US" sz="3200" dirty="0"/>
                        <a:t>10</a:t>
                      </a:r>
                    </a:p>
                  </a:txBody>
                  <a:tcPr/>
                </a:tc>
                <a:tc>
                  <a:txBody>
                    <a:bodyPr/>
                    <a:lstStyle/>
                    <a:p>
                      <a:r>
                        <a:rPr lang="en-US" sz="3200" dirty="0"/>
                        <a:t>121</a:t>
                      </a:r>
                    </a:p>
                  </a:txBody>
                  <a:tcPr/>
                </a:tc>
                <a:extLst>
                  <a:ext uri="{0D108BD9-81ED-4DB2-BD59-A6C34878D82A}">
                    <a16:rowId xmlns:a16="http://schemas.microsoft.com/office/drawing/2014/main" val="3731623295"/>
                  </a:ext>
                </a:extLst>
              </a:tr>
              <a:tr h="370840">
                <a:tc>
                  <a:txBody>
                    <a:bodyPr/>
                    <a:lstStyle/>
                    <a:p>
                      <a:r>
                        <a:rPr lang="en-US" sz="3200" dirty="0"/>
                        <a:t>The facilitator included everyone</a:t>
                      </a:r>
                    </a:p>
                  </a:txBody>
                  <a:tcPr/>
                </a:tc>
                <a:tc>
                  <a:txBody>
                    <a:bodyPr/>
                    <a:lstStyle/>
                    <a:p>
                      <a:r>
                        <a:rPr lang="en-US" sz="3200" dirty="0"/>
                        <a:t>2*</a:t>
                      </a:r>
                    </a:p>
                  </a:txBody>
                  <a:tcPr/>
                </a:tc>
                <a:tc>
                  <a:txBody>
                    <a:bodyPr/>
                    <a:lstStyle/>
                    <a:p>
                      <a:r>
                        <a:rPr lang="en-US" sz="3200" dirty="0"/>
                        <a:t>0</a:t>
                      </a:r>
                    </a:p>
                  </a:txBody>
                  <a:tcPr/>
                </a:tc>
                <a:tc>
                  <a:txBody>
                    <a:bodyPr/>
                    <a:lstStyle/>
                    <a:p>
                      <a:r>
                        <a:rPr lang="en-US" sz="3200" dirty="0"/>
                        <a:t>1</a:t>
                      </a:r>
                    </a:p>
                  </a:txBody>
                  <a:tcPr/>
                </a:tc>
                <a:tc>
                  <a:txBody>
                    <a:bodyPr/>
                    <a:lstStyle/>
                    <a:p>
                      <a:r>
                        <a:rPr lang="en-US" sz="3200" dirty="0"/>
                        <a:t>5</a:t>
                      </a:r>
                    </a:p>
                  </a:txBody>
                  <a:tcPr/>
                </a:tc>
                <a:tc>
                  <a:txBody>
                    <a:bodyPr/>
                    <a:lstStyle/>
                    <a:p>
                      <a:r>
                        <a:rPr lang="en-US" sz="3200" dirty="0"/>
                        <a:t>125</a:t>
                      </a:r>
                    </a:p>
                  </a:txBody>
                  <a:tcPr/>
                </a:tc>
                <a:extLst>
                  <a:ext uri="{0D108BD9-81ED-4DB2-BD59-A6C34878D82A}">
                    <a16:rowId xmlns:a16="http://schemas.microsoft.com/office/drawing/2014/main" val="344633357"/>
                  </a:ext>
                </a:extLst>
              </a:tr>
            </a:tbl>
          </a:graphicData>
        </a:graphic>
      </p:graphicFrame>
      <p:sp>
        <p:nvSpPr>
          <p:cNvPr id="5" name="TextBox 4">
            <a:extLst>
              <a:ext uri="{FF2B5EF4-FFF2-40B4-BE49-F238E27FC236}">
                <a16:creationId xmlns:a16="http://schemas.microsoft.com/office/drawing/2014/main" id="{8CBB9E27-B51E-A640-975C-D9887DECFB52}"/>
              </a:ext>
            </a:extLst>
          </p:cNvPr>
          <p:cNvSpPr txBox="1"/>
          <p:nvPr/>
        </p:nvSpPr>
        <p:spPr>
          <a:xfrm>
            <a:off x="838199" y="5784808"/>
            <a:ext cx="10515599" cy="369332"/>
          </a:xfrm>
          <a:prstGeom prst="rect">
            <a:avLst/>
          </a:prstGeom>
          <a:noFill/>
        </p:spPr>
        <p:txBody>
          <a:bodyPr wrap="square" rtlCol="0">
            <a:spAutoFit/>
          </a:bodyPr>
          <a:lstStyle/>
          <a:p>
            <a:r>
              <a:rPr lang="en-US" dirty="0"/>
              <a:t>*We question if this was mis-reading the scale as the other comments by these two participants were positive.</a:t>
            </a:r>
          </a:p>
        </p:txBody>
      </p:sp>
    </p:spTree>
    <p:extLst>
      <p:ext uri="{BB962C8B-B14F-4D97-AF65-F5344CB8AC3E}">
        <p14:creationId xmlns:p14="http://schemas.microsoft.com/office/powerpoint/2010/main" val="3771930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BB90AC-AD72-5643-94D4-E8228CB1E017}"/>
              </a:ext>
            </a:extLst>
          </p:cNvPr>
          <p:cNvSpPr>
            <a:spLocks noGrp="1"/>
          </p:cNvSpPr>
          <p:nvPr>
            <p:ph type="title"/>
          </p:nvPr>
        </p:nvSpPr>
        <p:spPr/>
        <p:txBody>
          <a:bodyPr/>
          <a:lstStyle/>
          <a:p>
            <a:r>
              <a:rPr lang="en-US" dirty="0"/>
              <a:t>What was the most helpful part of the course?</a:t>
            </a:r>
          </a:p>
        </p:txBody>
      </p:sp>
      <p:graphicFrame>
        <p:nvGraphicFramePr>
          <p:cNvPr id="4" name="Content Placeholder 3">
            <a:extLst>
              <a:ext uri="{FF2B5EF4-FFF2-40B4-BE49-F238E27FC236}">
                <a16:creationId xmlns:a16="http://schemas.microsoft.com/office/drawing/2014/main" id="{8D0E956B-6AA7-AD49-AD94-CE9EFBF82547}"/>
              </a:ext>
            </a:extLst>
          </p:cNvPr>
          <p:cNvGraphicFramePr>
            <a:graphicFrameLocks noGrp="1"/>
          </p:cNvGraphicFramePr>
          <p:nvPr>
            <p:ph idx="1"/>
            <p:extLst>
              <p:ext uri="{D42A27DB-BD31-4B8C-83A1-F6EECF244321}">
                <p14:modId xmlns:p14="http://schemas.microsoft.com/office/powerpoint/2010/main" val="4141487771"/>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802484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7559C-66AD-A447-A7B3-36C604AC5A63}"/>
              </a:ext>
            </a:extLst>
          </p:cNvPr>
          <p:cNvSpPr>
            <a:spLocks noGrp="1"/>
          </p:cNvSpPr>
          <p:nvPr>
            <p:ph type="title"/>
          </p:nvPr>
        </p:nvSpPr>
        <p:spPr/>
        <p:txBody>
          <a:bodyPr/>
          <a:lstStyle/>
          <a:p>
            <a:r>
              <a:rPr lang="en-GB" dirty="0"/>
              <a:t>What ideas from the course did parents find most useful at home?</a:t>
            </a:r>
            <a:r>
              <a:rPr lang="en-IE" dirty="0">
                <a:effectLst/>
              </a:rPr>
              <a:t> </a:t>
            </a:r>
            <a:endParaRPr lang="en-US" dirty="0"/>
          </a:p>
        </p:txBody>
      </p:sp>
      <p:graphicFrame>
        <p:nvGraphicFramePr>
          <p:cNvPr id="4" name="Content Placeholder 3">
            <a:extLst>
              <a:ext uri="{FF2B5EF4-FFF2-40B4-BE49-F238E27FC236}">
                <a16:creationId xmlns:a16="http://schemas.microsoft.com/office/drawing/2014/main" id="{0520A58D-A0EE-B149-957F-85AC54959E38}"/>
              </a:ext>
            </a:extLst>
          </p:cNvPr>
          <p:cNvGraphicFramePr>
            <a:graphicFrameLocks noGrp="1"/>
          </p:cNvGraphicFramePr>
          <p:nvPr>
            <p:ph idx="1"/>
            <p:extLst>
              <p:ext uri="{D42A27DB-BD31-4B8C-83A1-F6EECF244321}">
                <p14:modId xmlns:p14="http://schemas.microsoft.com/office/powerpoint/2010/main" val="58614327"/>
              </p:ext>
            </p:extLst>
          </p:nvPr>
        </p:nvGraphicFramePr>
        <p:xfrm>
          <a:off x="900192"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467149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E1E71-418D-EA4F-88FF-1BA8E6966ABC}"/>
              </a:ext>
            </a:extLst>
          </p:cNvPr>
          <p:cNvSpPr>
            <a:spLocks noGrp="1"/>
          </p:cNvSpPr>
          <p:nvPr>
            <p:ph type="title"/>
          </p:nvPr>
        </p:nvSpPr>
        <p:spPr/>
        <p:txBody>
          <a:bodyPr/>
          <a:lstStyle/>
          <a:p>
            <a:r>
              <a:rPr lang="en-US" dirty="0"/>
              <a:t>What did the group facilitators do well in the group?</a:t>
            </a:r>
          </a:p>
        </p:txBody>
      </p:sp>
      <p:graphicFrame>
        <p:nvGraphicFramePr>
          <p:cNvPr id="4" name="Content Placeholder 3">
            <a:extLst>
              <a:ext uri="{FF2B5EF4-FFF2-40B4-BE49-F238E27FC236}">
                <a16:creationId xmlns:a16="http://schemas.microsoft.com/office/drawing/2014/main" id="{A5F5DBA1-8D09-BA4C-B9E1-A9E85419F7D4}"/>
              </a:ext>
            </a:extLst>
          </p:cNvPr>
          <p:cNvGraphicFramePr>
            <a:graphicFrameLocks noGrp="1"/>
          </p:cNvGraphicFramePr>
          <p:nvPr>
            <p:ph idx="1"/>
            <p:extLst>
              <p:ext uri="{D42A27DB-BD31-4B8C-83A1-F6EECF244321}">
                <p14:modId xmlns:p14="http://schemas.microsoft.com/office/powerpoint/2010/main" val="4284063315"/>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409047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D835A0-DF51-DC42-A6A0-9C9E01AC42C3}"/>
              </a:ext>
            </a:extLst>
          </p:cNvPr>
          <p:cNvSpPr>
            <a:spLocks noGrp="1"/>
          </p:cNvSpPr>
          <p:nvPr>
            <p:ph type="title"/>
          </p:nvPr>
        </p:nvSpPr>
        <p:spPr/>
        <p:txBody>
          <a:bodyPr/>
          <a:lstStyle/>
          <a:p>
            <a:r>
              <a:rPr lang="en-US" dirty="0"/>
              <a:t>What could be done differently or better?</a:t>
            </a:r>
          </a:p>
        </p:txBody>
      </p:sp>
      <p:graphicFrame>
        <p:nvGraphicFramePr>
          <p:cNvPr id="4" name="Content Placeholder 3">
            <a:extLst>
              <a:ext uri="{FF2B5EF4-FFF2-40B4-BE49-F238E27FC236}">
                <a16:creationId xmlns:a16="http://schemas.microsoft.com/office/drawing/2014/main" id="{30CFD002-8B59-294D-970C-518158DA0FEA}"/>
              </a:ext>
            </a:extLst>
          </p:cNvPr>
          <p:cNvGraphicFramePr>
            <a:graphicFrameLocks noGrp="1"/>
          </p:cNvGraphicFramePr>
          <p:nvPr>
            <p:ph idx="1"/>
            <p:extLst>
              <p:ext uri="{D42A27DB-BD31-4B8C-83A1-F6EECF244321}">
                <p14:modId xmlns:p14="http://schemas.microsoft.com/office/powerpoint/2010/main" val="3062925929"/>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595126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FA67CD3-AB4E-4A7A-BEB8-53C445D8C4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726"/>
            <a:ext cx="561487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07CF545F-9C2E-4446-97CD-AD92990C2B6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461A4BFC-7D7D-5B4F-B2E5-96DEC28CCC92}"/>
              </a:ext>
            </a:extLst>
          </p:cNvPr>
          <p:cNvSpPr>
            <a:spLocks noGrp="1"/>
          </p:cNvSpPr>
          <p:nvPr>
            <p:ph type="title"/>
          </p:nvPr>
        </p:nvSpPr>
        <p:spPr>
          <a:xfrm>
            <a:off x="6094105" y="802955"/>
            <a:ext cx="4977976" cy="1454051"/>
          </a:xfrm>
        </p:spPr>
        <p:txBody>
          <a:bodyPr>
            <a:normAutofit/>
          </a:bodyPr>
          <a:lstStyle/>
          <a:p>
            <a:r>
              <a:rPr lang="en-US" sz="3100">
                <a:solidFill>
                  <a:srgbClr val="000000"/>
                </a:solidFill>
              </a:rPr>
              <a:t>What did parents say in the interviews and focus groups?</a:t>
            </a:r>
          </a:p>
        </p:txBody>
      </p:sp>
      <p:sp>
        <p:nvSpPr>
          <p:cNvPr id="14" name="Freeform 62">
            <a:extLst>
              <a:ext uri="{FF2B5EF4-FFF2-40B4-BE49-F238E27FC236}">
                <a16:creationId xmlns:a16="http://schemas.microsoft.com/office/drawing/2014/main" id="{339C8D78-A644-462F-B674-F440635E53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38619"/>
            <a:ext cx="5000438" cy="5400962"/>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85000"/>
                  </a:schemeClr>
                </a:gs>
                <a:gs pos="100000">
                  <a:schemeClr val="bg2">
                    <a:lumMod val="8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7" name="Graphic 6" descr="Blog">
            <a:extLst>
              <a:ext uri="{FF2B5EF4-FFF2-40B4-BE49-F238E27FC236}">
                <a16:creationId xmlns:a16="http://schemas.microsoft.com/office/drawing/2014/main" id="{BCAD14C4-1F66-4BD7-8F4E-F877A937CDE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50254" y="1629089"/>
            <a:ext cx="3620021" cy="3620021"/>
          </a:xfrm>
          <a:prstGeom prst="rect">
            <a:avLst/>
          </a:prstGeom>
        </p:spPr>
      </p:pic>
      <p:sp>
        <p:nvSpPr>
          <p:cNvPr id="3" name="Content Placeholder 2">
            <a:extLst>
              <a:ext uri="{FF2B5EF4-FFF2-40B4-BE49-F238E27FC236}">
                <a16:creationId xmlns:a16="http://schemas.microsoft.com/office/drawing/2014/main" id="{66F839CD-D1B7-D544-BD6A-DC915887208B}"/>
              </a:ext>
            </a:extLst>
          </p:cNvPr>
          <p:cNvSpPr>
            <a:spLocks noGrp="1"/>
          </p:cNvSpPr>
          <p:nvPr>
            <p:ph idx="1"/>
          </p:nvPr>
        </p:nvSpPr>
        <p:spPr>
          <a:xfrm>
            <a:off x="6090574" y="2421682"/>
            <a:ext cx="4977578" cy="3639289"/>
          </a:xfrm>
        </p:spPr>
        <p:txBody>
          <a:bodyPr anchor="ctr">
            <a:normAutofit/>
          </a:bodyPr>
          <a:lstStyle/>
          <a:p>
            <a:r>
              <a:rPr lang="en-US" sz="2000" dirty="0">
                <a:solidFill>
                  <a:srgbClr val="000000"/>
                </a:solidFill>
              </a:rPr>
              <a:t>There were four main ideas or themes that came out of the interviews and focus groups</a:t>
            </a:r>
          </a:p>
          <a:p>
            <a:endParaRPr lang="en-US" sz="2000" dirty="0">
              <a:solidFill>
                <a:srgbClr val="000000"/>
              </a:solidFill>
            </a:endParaRPr>
          </a:p>
          <a:p>
            <a:r>
              <a:rPr lang="en-US" sz="2000" dirty="0">
                <a:solidFill>
                  <a:srgbClr val="000000"/>
                </a:solidFill>
              </a:rPr>
              <a:t>A focus on me as parent</a:t>
            </a:r>
          </a:p>
          <a:p>
            <a:r>
              <a:rPr lang="en-US" sz="2000" dirty="0">
                <a:solidFill>
                  <a:srgbClr val="000000"/>
                </a:solidFill>
              </a:rPr>
              <a:t>The impact the </a:t>
            </a:r>
            <a:r>
              <a:rPr lang="en-US" sz="2000" dirty="0" err="1">
                <a:solidFill>
                  <a:srgbClr val="000000"/>
                </a:solidFill>
              </a:rPr>
              <a:t>programme</a:t>
            </a:r>
            <a:r>
              <a:rPr lang="en-US" sz="2000" dirty="0">
                <a:solidFill>
                  <a:srgbClr val="000000"/>
                </a:solidFill>
              </a:rPr>
              <a:t> had on my adolescent</a:t>
            </a:r>
          </a:p>
          <a:p>
            <a:r>
              <a:rPr lang="en-US" sz="2000" dirty="0">
                <a:solidFill>
                  <a:srgbClr val="000000"/>
                </a:solidFill>
              </a:rPr>
              <a:t>The importance of the group</a:t>
            </a:r>
          </a:p>
          <a:p>
            <a:r>
              <a:rPr lang="en-US" sz="2000" dirty="0">
                <a:solidFill>
                  <a:srgbClr val="000000"/>
                </a:solidFill>
              </a:rPr>
              <a:t>Access to expert information and advice</a:t>
            </a:r>
          </a:p>
          <a:p>
            <a:endParaRPr lang="en-US" sz="2000" dirty="0">
              <a:solidFill>
                <a:srgbClr val="000000"/>
              </a:solidFill>
            </a:endParaRPr>
          </a:p>
        </p:txBody>
      </p:sp>
    </p:spTree>
    <p:extLst>
      <p:ext uri="{BB962C8B-B14F-4D97-AF65-F5344CB8AC3E}">
        <p14:creationId xmlns:p14="http://schemas.microsoft.com/office/powerpoint/2010/main" val="25053466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2670D636-B6C1-CE4A-A73D-02E92280276E}"/>
              </a:ext>
            </a:extLst>
          </p:cNvPr>
          <p:cNvSpPr>
            <a:spLocks noGrp="1"/>
          </p:cNvSpPr>
          <p:nvPr>
            <p:ph type="title"/>
          </p:nvPr>
        </p:nvSpPr>
        <p:spPr>
          <a:xfrm>
            <a:off x="640079" y="2053641"/>
            <a:ext cx="3669161" cy="2760098"/>
          </a:xfrm>
        </p:spPr>
        <p:txBody>
          <a:bodyPr>
            <a:normAutofit/>
          </a:bodyPr>
          <a:lstStyle/>
          <a:p>
            <a:r>
              <a:rPr lang="en-US">
                <a:solidFill>
                  <a:srgbClr val="FFFFFF"/>
                </a:solidFill>
              </a:rPr>
              <a:t>A focus on me as parent</a:t>
            </a:r>
          </a:p>
        </p:txBody>
      </p:sp>
      <p:sp>
        <p:nvSpPr>
          <p:cNvPr id="3" name="Content Placeholder 2">
            <a:extLst>
              <a:ext uri="{FF2B5EF4-FFF2-40B4-BE49-F238E27FC236}">
                <a16:creationId xmlns:a16="http://schemas.microsoft.com/office/drawing/2014/main" id="{5DF15D27-9CAD-614F-AB72-91B65961EA98}"/>
              </a:ext>
            </a:extLst>
          </p:cNvPr>
          <p:cNvSpPr>
            <a:spLocks noGrp="1"/>
          </p:cNvSpPr>
          <p:nvPr>
            <p:ph idx="1"/>
          </p:nvPr>
        </p:nvSpPr>
        <p:spPr>
          <a:xfrm>
            <a:off x="6090574" y="801866"/>
            <a:ext cx="5306084" cy="5230634"/>
          </a:xfrm>
        </p:spPr>
        <p:txBody>
          <a:bodyPr anchor="ctr">
            <a:normAutofit/>
          </a:bodyPr>
          <a:lstStyle/>
          <a:p>
            <a:r>
              <a:rPr lang="en-US" sz="1700">
                <a:solidFill>
                  <a:srgbClr val="000000"/>
                </a:solidFill>
              </a:rPr>
              <a:t>Parents appreciated that there was a real focus on them</a:t>
            </a:r>
          </a:p>
          <a:p>
            <a:pPr lvl="2"/>
            <a:r>
              <a:rPr lang="en-US" sz="1700">
                <a:solidFill>
                  <a:srgbClr val="000000"/>
                </a:solidFill>
              </a:rPr>
              <a:t>The self-care aspect was really important part of the programme. It wasn’t always easy or the right day for it, but the impact on focusing on self-care went beyond the programme to parents taking their own needs seriously after the course</a:t>
            </a:r>
          </a:p>
          <a:p>
            <a:pPr lvl="2"/>
            <a:r>
              <a:rPr lang="en-US" sz="1700">
                <a:solidFill>
                  <a:srgbClr val="000000"/>
                </a:solidFill>
              </a:rPr>
              <a:t>The groups gave many parents a positive view of themselves as parents. They might have started the group thinking they were attending because they needed to for their adolescent, but the group helped them appreciate everything they were already doing right.</a:t>
            </a:r>
          </a:p>
          <a:p>
            <a:pPr lvl="2"/>
            <a:r>
              <a:rPr lang="en-US" sz="1700">
                <a:solidFill>
                  <a:srgbClr val="000000"/>
                </a:solidFill>
              </a:rPr>
              <a:t>Parents reported feeling stronger and more empowered to do the things they needed to do for their adolescent</a:t>
            </a:r>
          </a:p>
          <a:p>
            <a:pPr lvl="2"/>
            <a:endParaRPr lang="en-US" sz="1700">
              <a:solidFill>
                <a:srgbClr val="000000"/>
              </a:solidFill>
            </a:endParaRPr>
          </a:p>
        </p:txBody>
      </p:sp>
    </p:spTree>
    <p:extLst>
      <p:ext uri="{BB962C8B-B14F-4D97-AF65-F5344CB8AC3E}">
        <p14:creationId xmlns:p14="http://schemas.microsoft.com/office/powerpoint/2010/main" val="35122485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Shape 10">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Isosceles Triangle 18">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Isosceles Triangle 20">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FF3E284F-592C-433C-96EB-D59B3A806528}"/>
              </a:ext>
            </a:extLst>
          </p:cNvPr>
          <p:cNvSpPr txBox="1"/>
          <p:nvPr/>
        </p:nvSpPr>
        <p:spPr>
          <a:xfrm>
            <a:off x="2268165" y="1024028"/>
            <a:ext cx="7926421" cy="461665"/>
          </a:xfrm>
          <a:prstGeom prst="rect">
            <a:avLst/>
          </a:prstGeom>
          <a:noFill/>
        </p:spPr>
        <p:txBody>
          <a:bodyPr wrap="square" rtlCol="0">
            <a:spAutoFit/>
          </a:bodyPr>
          <a:lstStyle/>
          <a:p>
            <a:pPr algn="ctr"/>
            <a:r>
              <a:rPr lang="en-IE" sz="2400" dirty="0">
                <a:solidFill>
                  <a:schemeClr val="tx1">
                    <a:lumMod val="75000"/>
                    <a:lumOff val="25000"/>
                  </a:schemeClr>
                </a:solidFill>
              </a:rPr>
              <a:t> </a:t>
            </a:r>
          </a:p>
        </p:txBody>
      </p:sp>
      <p:sp>
        <p:nvSpPr>
          <p:cNvPr id="2" name="TextBox 1">
            <a:extLst>
              <a:ext uri="{FF2B5EF4-FFF2-40B4-BE49-F238E27FC236}">
                <a16:creationId xmlns:a16="http://schemas.microsoft.com/office/drawing/2014/main" id="{896E4C36-FD9D-4E46-BE8E-F3B45B0862C2}"/>
              </a:ext>
            </a:extLst>
          </p:cNvPr>
          <p:cNvSpPr txBox="1"/>
          <p:nvPr/>
        </p:nvSpPr>
        <p:spPr>
          <a:xfrm>
            <a:off x="1214325" y="869304"/>
            <a:ext cx="6556443" cy="646331"/>
          </a:xfrm>
          <a:prstGeom prst="rect">
            <a:avLst/>
          </a:prstGeom>
          <a:noFill/>
        </p:spPr>
        <p:txBody>
          <a:bodyPr wrap="square" rtlCol="0">
            <a:spAutoFit/>
          </a:bodyPr>
          <a:lstStyle/>
          <a:p>
            <a:r>
              <a:rPr lang="en-IE" sz="3600" dirty="0">
                <a:solidFill>
                  <a:schemeClr val="bg2">
                    <a:lumMod val="50000"/>
                  </a:schemeClr>
                </a:solidFill>
              </a:rPr>
              <a:t>What did we do? </a:t>
            </a:r>
          </a:p>
        </p:txBody>
      </p:sp>
      <p:sp>
        <p:nvSpPr>
          <p:cNvPr id="6" name="TextBox 5">
            <a:extLst>
              <a:ext uri="{FF2B5EF4-FFF2-40B4-BE49-F238E27FC236}">
                <a16:creationId xmlns:a16="http://schemas.microsoft.com/office/drawing/2014/main" id="{B71D0BBB-C428-4427-A864-F8A125DB7200}"/>
              </a:ext>
            </a:extLst>
          </p:cNvPr>
          <p:cNvSpPr txBox="1"/>
          <p:nvPr/>
        </p:nvSpPr>
        <p:spPr>
          <a:xfrm>
            <a:off x="1050587" y="2140085"/>
            <a:ext cx="184731" cy="369332"/>
          </a:xfrm>
          <a:prstGeom prst="rect">
            <a:avLst/>
          </a:prstGeom>
          <a:noFill/>
        </p:spPr>
        <p:txBody>
          <a:bodyPr wrap="square" rtlCol="0">
            <a:spAutoFit/>
          </a:bodyPr>
          <a:lstStyle/>
          <a:p>
            <a:endParaRPr lang="en-IE" dirty="0"/>
          </a:p>
        </p:txBody>
      </p:sp>
      <p:sp>
        <p:nvSpPr>
          <p:cNvPr id="16" name="Content Placeholder 2">
            <a:extLst>
              <a:ext uri="{FF2B5EF4-FFF2-40B4-BE49-F238E27FC236}">
                <a16:creationId xmlns:a16="http://schemas.microsoft.com/office/drawing/2014/main" id="{214D6588-805B-40BE-AB8A-E491103D29AB}"/>
              </a:ext>
            </a:extLst>
          </p:cNvPr>
          <p:cNvSpPr>
            <a:spLocks noGrp="1"/>
          </p:cNvSpPr>
          <p:nvPr>
            <p:ph idx="1"/>
          </p:nvPr>
        </p:nvSpPr>
        <p:spPr>
          <a:xfrm>
            <a:off x="838200" y="1595341"/>
            <a:ext cx="10515600" cy="4852945"/>
          </a:xfrm>
        </p:spPr>
        <p:txBody>
          <a:bodyPr>
            <a:normAutofit fontScale="92500" lnSpcReduction="10000"/>
          </a:bodyPr>
          <a:lstStyle/>
          <a:p>
            <a:r>
              <a:rPr lang="en-US" dirty="0">
                <a:solidFill>
                  <a:schemeClr val="bg2">
                    <a:lumMod val="50000"/>
                  </a:schemeClr>
                </a:solidFill>
              </a:rPr>
              <a:t>Cluster randomized controlled trial including 24 services </a:t>
            </a:r>
            <a:r>
              <a:rPr lang="en-US">
                <a:solidFill>
                  <a:schemeClr val="bg2">
                    <a:lumMod val="50000"/>
                  </a:schemeClr>
                </a:solidFill>
              </a:rPr>
              <a:t>and 277 </a:t>
            </a:r>
            <a:r>
              <a:rPr lang="en-US" dirty="0">
                <a:solidFill>
                  <a:schemeClr val="bg2">
                    <a:lumMod val="50000"/>
                  </a:schemeClr>
                </a:solidFill>
              </a:rPr>
              <a:t>parents. </a:t>
            </a:r>
          </a:p>
          <a:p>
            <a:r>
              <a:rPr lang="en-US" dirty="0">
                <a:solidFill>
                  <a:schemeClr val="bg2">
                    <a:lumMod val="50000"/>
                  </a:schemeClr>
                </a:solidFill>
              </a:rPr>
              <a:t>Three timepoints; pre-, postintervention for both groups and 3-month follow-up for the intervention group. </a:t>
            </a:r>
          </a:p>
          <a:p>
            <a:r>
              <a:rPr lang="en-US" dirty="0">
                <a:solidFill>
                  <a:schemeClr val="bg2">
                    <a:lumMod val="50000"/>
                  </a:schemeClr>
                </a:solidFill>
              </a:rPr>
              <a:t>Self-report measures used: </a:t>
            </a:r>
          </a:p>
          <a:p>
            <a:pPr lvl="1"/>
            <a:r>
              <a:rPr lang="en-US" dirty="0">
                <a:solidFill>
                  <a:schemeClr val="bg2">
                    <a:lumMod val="50000"/>
                  </a:schemeClr>
                </a:solidFill>
              </a:rPr>
              <a:t>Parenting and Family Adjustment Scales</a:t>
            </a:r>
          </a:p>
          <a:p>
            <a:pPr lvl="1"/>
            <a:r>
              <a:rPr lang="en-US" dirty="0">
                <a:solidFill>
                  <a:schemeClr val="bg2">
                    <a:lumMod val="50000"/>
                  </a:schemeClr>
                </a:solidFill>
              </a:rPr>
              <a:t>Child Adjustment and Parent Efficacy Scale – Developmental Disability</a:t>
            </a:r>
          </a:p>
          <a:p>
            <a:pPr lvl="1"/>
            <a:r>
              <a:rPr lang="en-US" dirty="0">
                <a:solidFill>
                  <a:schemeClr val="bg2">
                    <a:lumMod val="50000"/>
                  </a:schemeClr>
                </a:solidFill>
              </a:rPr>
              <a:t>Kansas Parenting Satisfaction Scale</a:t>
            </a:r>
          </a:p>
          <a:p>
            <a:pPr lvl="1"/>
            <a:r>
              <a:rPr lang="en-US" dirty="0">
                <a:solidFill>
                  <a:schemeClr val="bg2">
                    <a:lumMod val="50000"/>
                  </a:schemeClr>
                </a:solidFill>
              </a:rPr>
              <a:t>Parents Plus Goal Form </a:t>
            </a:r>
          </a:p>
          <a:p>
            <a:r>
              <a:rPr lang="en-US" dirty="0">
                <a:solidFill>
                  <a:schemeClr val="bg2">
                    <a:lumMod val="50000"/>
                  </a:schemeClr>
                </a:solidFill>
              </a:rPr>
              <a:t>Primary outcomes: Parenting Practices, Family Adjustment, Problem Behaviors, Emotional Problems, and Prosocial Behaviors. </a:t>
            </a:r>
          </a:p>
          <a:p>
            <a:r>
              <a:rPr lang="en-US" dirty="0">
                <a:solidFill>
                  <a:schemeClr val="bg2">
                    <a:lumMod val="50000"/>
                  </a:schemeClr>
                </a:solidFill>
              </a:rPr>
              <a:t>Secondary outcomes: Parental Satisfaction, Parental Self-efficacy, and Goal Attainment. </a:t>
            </a:r>
            <a:endParaRPr lang="en-IE" dirty="0">
              <a:solidFill>
                <a:schemeClr val="bg2">
                  <a:lumMod val="50000"/>
                </a:schemeClr>
              </a:solidFill>
            </a:endParaRPr>
          </a:p>
        </p:txBody>
      </p:sp>
    </p:spTree>
    <p:extLst>
      <p:ext uri="{BB962C8B-B14F-4D97-AF65-F5344CB8AC3E}">
        <p14:creationId xmlns:p14="http://schemas.microsoft.com/office/powerpoint/2010/main" val="5125977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2">
            <a:alpha val="35000"/>
          </a:schemeClr>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5278130-DFE0-457B-8698-88DF69019D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1" name="Rectangle 10">
            <a:extLst>
              <a:ext uri="{FF2B5EF4-FFF2-40B4-BE49-F238E27FC236}">
                <a16:creationId xmlns:a16="http://schemas.microsoft.com/office/drawing/2014/main" id="{2F99531B-1681-4D6E-BECB-18325B33A6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3" name="Rectangle 12">
            <a:extLst>
              <a:ext uri="{FF2B5EF4-FFF2-40B4-BE49-F238E27FC236}">
                <a16:creationId xmlns:a16="http://schemas.microsoft.com/office/drawing/2014/main" id="{20344094-430A-400B-804B-910E696A1A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78324" y="709375"/>
            <a:ext cx="10713676" cy="543331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53C67DF-7782-4E57-AB9B-F1B4811AD8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543451" y="1248213"/>
            <a:ext cx="5413238" cy="4326335"/>
          </a:xfrm>
          <a:prstGeom prst="rect">
            <a:avLst/>
          </a:prstGeom>
          <a:solidFill>
            <a:schemeClr val="accent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987B5FF-46E4-9947-B239-9698A9CD5A8B}"/>
              </a:ext>
            </a:extLst>
          </p:cNvPr>
          <p:cNvSpPr>
            <a:spLocks noGrp="1"/>
          </p:cNvSpPr>
          <p:nvPr>
            <p:ph type="title"/>
          </p:nvPr>
        </p:nvSpPr>
        <p:spPr>
          <a:xfrm>
            <a:off x="504967" y="675564"/>
            <a:ext cx="3609833" cy="5204085"/>
          </a:xfrm>
        </p:spPr>
        <p:txBody>
          <a:bodyPr>
            <a:normAutofit/>
          </a:bodyPr>
          <a:lstStyle/>
          <a:p>
            <a:r>
              <a:rPr lang="en-US" dirty="0"/>
              <a:t>The impact the </a:t>
            </a:r>
            <a:r>
              <a:rPr lang="en-US" dirty="0" err="1"/>
              <a:t>programme</a:t>
            </a:r>
            <a:r>
              <a:rPr lang="en-US" dirty="0"/>
              <a:t> has had on my adolescent</a:t>
            </a:r>
          </a:p>
        </p:txBody>
      </p:sp>
      <p:cxnSp>
        <p:nvCxnSpPr>
          <p:cNvPr id="17" name="Straight Connector 16">
            <a:extLst>
              <a:ext uri="{FF2B5EF4-FFF2-40B4-BE49-F238E27FC236}">
                <a16:creationId xmlns:a16="http://schemas.microsoft.com/office/drawing/2014/main" id="{B03A5AE3-BD30-455C-842B-7626C8BEF09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365990" y="5610"/>
            <a:ext cx="0" cy="685800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DBECAA5-1F2D-470D-875C-8F2C2CA3E5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18001"/>
            <a:ext cx="12192000" cy="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25E2AD4B-7BE9-4AF8-BB19-B962C34408E2}"/>
              </a:ext>
            </a:extLst>
          </p:cNvPr>
          <p:cNvGraphicFramePr>
            <a:graphicFrameLocks noGrp="1"/>
          </p:cNvGraphicFramePr>
          <p:nvPr>
            <p:ph idx="1"/>
            <p:extLst>
              <p:ext uri="{D42A27DB-BD31-4B8C-83A1-F6EECF244321}">
                <p14:modId xmlns:p14="http://schemas.microsoft.com/office/powerpoint/2010/main" val="1263085335"/>
              </p:ext>
            </p:extLst>
          </p:nvPr>
        </p:nvGraphicFramePr>
        <p:xfrm>
          <a:off x="4776730" y="819369"/>
          <a:ext cx="6589260" cy="52439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759846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CCAD43-BB02-E94B-B5A0-068FBBAACAF0}"/>
              </a:ext>
            </a:extLst>
          </p:cNvPr>
          <p:cNvSpPr>
            <a:spLocks noGrp="1"/>
          </p:cNvSpPr>
          <p:nvPr>
            <p:ph type="title"/>
          </p:nvPr>
        </p:nvSpPr>
        <p:spPr>
          <a:xfrm>
            <a:off x="4965430" y="629268"/>
            <a:ext cx="6586491" cy="1286160"/>
          </a:xfrm>
        </p:spPr>
        <p:txBody>
          <a:bodyPr anchor="b">
            <a:normAutofit/>
          </a:bodyPr>
          <a:lstStyle/>
          <a:p>
            <a:r>
              <a:rPr lang="en-US" sz="4100"/>
              <a:t>The importance of the group</a:t>
            </a:r>
          </a:p>
        </p:txBody>
      </p:sp>
      <p:sp>
        <p:nvSpPr>
          <p:cNvPr id="3" name="Content Placeholder 2">
            <a:extLst>
              <a:ext uri="{FF2B5EF4-FFF2-40B4-BE49-F238E27FC236}">
                <a16:creationId xmlns:a16="http://schemas.microsoft.com/office/drawing/2014/main" id="{EF21E297-6EF4-FA4B-A3DF-3ECB87E4C4A4}"/>
              </a:ext>
            </a:extLst>
          </p:cNvPr>
          <p:cNvSpPr>
            <a:spLocks noGrp="1"/>
          </p:cNvSpPr>
          <p:nvPr>
            <p:ph idx="1"/>
          </p:nvPr>
        </p:nvSpPr>
        <p:spPr>
          <a:xfrm>
            <a:off x="4965431" y="2438400"/>
            <a:ext cx="6586489" cy="3785419"/>
          </a:xfrm>
        </p:spPr>
        <p:txBody>
          <a:bodyPr>
            <a:normAutofit/>
          </a:bodyPr>
          <a:lstStyle/>
          <a:p>
            <a:r>
              <a:rPr lang="en-US" sz="1700" dirty="0"/>
              <a:t>Many different things about the group helped the course work for parents</a:t>
            </a:r>
          </a:p>
          <a:p>
            <a:endParaRPr lang="en-US" sz="1700" dirty="0"/>
          </a:p>
          <a:p>
            <a:r>
              <a:rPr lang="en-US" sz="1700" dirty="0"/>
              <a:t>Other parents provided significant emotional support. This often came out of a sense of belonging.</a:t>
            </a:r>
          </a:p>
          <a:p>
            <a:r>
              <a:rPr lang="en-US" sz="1700" dirty="0"/>
              <a:t>Parents also learned strategies from other parents or were given useful information about services from other parents</a:t>
            </a:r>
          </a:p>
          <a:p>
            <a:r>
              <a:rPr lang="en-US" sz="1700" dirty="0"/>
              <a:t>Several parents commented that they would have liked to have seen more dads in the groups. Some wished that their partners had attended and others thought that more dads would make the groups more balanced</a:t>
            </a:r>
          </a:p>
          <a:p>
            <a:r>
              <a:rPr lang="en-US" sz="1700" dirty="0"/>
              <a:t>There was a disadvantage of the group – stigma that existed outside the group about certain things were brought into the group</a:t>
            </a:r>
          </a:p>
        </p:txBody>
      </p:sp>
      <p:pic>
        <p:nvPicPr>
          <p:cNvPr id="11" name="Picture 4">
            <a:extLst>
              <a:ext uri="{FF2B5EF4-FFF2-40B4-BE49-F238E27FC236}">
                <a16:creationId xmlns:a16="http://schemas.microsoft.com/office/drawing/2014/main" id="{81579D22-5B43-4DF2-86F9-AC186B7D53A8}"/>
              </a:ext>
            </a:extLst>
          </p:cNvPr>
          <p:cNvPicPr>
            <a:picLocks noChangeAspect="1"/>
          </p:cNvPicPr>
          <p:nvPr/>
        </p:nvPicPr>
        <p:blipFill rotWithShape="1">
          <a:blip r:embed="rId2"/>
          <a:srcRect l="28109" r="26941"/>
          <a:stretch/>
        </p:blipFill>
        <p:spPr>
          <a:xfrm>
            <a:off x="20" y="10"/>
            <a:ext cx="4635571" cy="6857990"/>
          </a:xfrm>
          <a:prstGeom prst="rect">
            <a:avLst/>
          </a:prstGeom>
          <a:effectLst/>
        </p:spPr>
      </p:pic>
      <p:cxnSp>
        <p:nvCxnSpPr>
          <p:cNvPr id="12" name="Straight Connector 8">
            <a:extLst>
              <a:ext uri="{FF2B5EF4-FFF2-40B4-BE49-F238E27FC236}">
                <a16:creationId xmlns:a16="http://schemas.microsoft.com/office/drawing/2014/main" id="{A7F400EE-A8A5-48AF-B4D6-291B52C6F0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080934" y="2115117"/>
            <a:ext cx="6309360" cy="0"/>
          </a:xfrm>
          <a:prstGeom prst="line">
            <a:avLst/>
          </a:prstGeom>
          <a:ln w="19050">
            <a:solidFill>
              <a:srgbClr val="E9AE4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374506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974BBE43-C3C0-FA45-A7F3-9222FD4584A0}"/>
              </a:ext>
            </a:extLst>
          </p:cNvPr>
          <p:cNvSpPr>
            <a:spLocks noGrp="1"/>
          </p:cNvSpPr>
          <p:nvPr>
            <p:ph type="title"/>
          </p:nvPr>
        </p:nvSpPr>
        <p:spPr>
          <a:xfrm>
            <a:off x="640079" y="2053641"/>
            <a:ext cx="3669161" cy="2760098"/>
          </a:xfrm>
        </p:spPr>
        <p:txBody>
          <a:bodyPr>
            <a:normAutofit/>
          </a:bodyPr>
          <a:lstStyle/>
          <a:p>
            <a:r>
              <a:rPr lang="en-US">
                <a:solidFill>
                  <a:srgbClr val="FFFFFF"/>
                </a:solidFill>
              </a:rPr>
              <a:t>Access to expert information and advice</a:t>
            </a:r>
          </a:p>
        </p:txBody>
      </p:sp>
      <p:sp>
        <p:nvSpPr>
          <p:cNvPr id="3" name="Content Placeholder 2">
            <a:extLst>
              <a:ext uri="{FF2B5EF4-FFF2-40B4-BE49-F238E27FC236}">
                <a16:creationId xmlns:a16="http://schemas.microsoft.com/office/drawing/2014/main" id="{C4ED359A-3EFB-3C4D-B3E2-6955C336D21F}"/>
              </a:ext>
            </a:extLst>
          </p:cNvPr>
          <p:cNvSpPr>
            <a:spLocks noGrp="1"/>
          </p:cNvSpPr>
          <p:nvPr>
            <p:ph idx="1"/>
          </p:nvPr>
        </p:nvSpPr>
        <p:spPr>
          <a:xfrm>
            <a:off x="6090574" y="801866"/>
            <a:ext cx="5306084" cy="5230634"/>
          </a:xfrm>
        </p:spPr>
        <p:txBody>
          <a:bodyPr anchor="ctr">
            <a:normAutofit/>
          </a:bodyPr>
          <a:lstStyle/>
          <a:p>
            <a:r>
              <a:rPr lang="en-US" sz="2400" dirty="0">
                <a:solidFill>
                  <a:srgbClr val="000000"/>
                </a:solidFill>
              </a:rPr>
              <a:t>The combination of a </a:t>
            </a:r>
            <a:r>
              <a:rPr lang="en-US" sz="2400" dirty="0" err="1">
                <a:solidFill>
                  <a:srgbClr val="000000"/>
                </a:solidFill>
              </a:rPr>
              <a:t>programme</a:t>
            </a:r>
            <a:r>
              <a:rPr lang="en-US" sz="2400" dirty="0">
                <a:solidFill>
                  <a:srgbClr val="000000"/>
                </a:solidFill>
              </a:rPr>
              <a:t> specific to adolescents with intellectual disabilities, with a helpful book facilitated by experts working in ID services was a winning combination</a:t>
            </a:r>
          </a:p>
          <a:p>
            <a:r>
              <a:rPr lang="en-US" sz="2400" dirty="0">
                <a:solidFill>
                  <a:srgbClr val="000000"/>
                </a:solidFill>
              </a:rPr>
              <a:t>The structure of each session allowed information to be shared effectively</a:t>
            </a:r>
          </a:p>
          <a:p>
            <a:r>
              <a:rPr lang="en-US" sz="2400" dirty="0">
                <a:solidFill>
                  <a:srgbClr val="000000"/>
                </a:solidFill>
              </a:rPr>
              <a:t>The balance of an overall structure with flexibility to adapt content really helped parents feel listened to</a:t>
            </a:r>
          </a:p>
          <a:p>
            <a:r>
              <a:rPr lang="en-US" sz="2400" dirty="0">
                <a:solidFill>
                  <a:srgbClr val="000000"/>
                </a:solidFill>
              </a:rPr>
              <a:t>However, the expertise of the facilitators brought parents into the group in the first place and helped them stay for the whole course</a:t>
            </a:r>
          </a:p>
        </p:txBody>
      </p:sp>
    </p:spTree>
    <p:extLst>
      <p:ext uri="{BB962C8B-B14F-4D97-AF65-F5344CB8AC3E}">
        <p14:creationId xmlns:p14="http://schemas.microsoft.com/office/powerpoint/2010/main" val="29503974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57945BB-ADD9-2E43-AB6F-A02876802845}"/>
              </a:ext>
            </a:extLst>
          </p:cNvPr>
          <p:cNvSpPr>
            <a:spLocks noGrp="1"/>
          </p:cNvSpPr>
          <p:nvPr>
            <p:ph type="title"/>
          </p:nvPr>
        </p:nvSpPr>
        <p:spPr>
          <a:xfrm>
            <a:off x="1171074" y="1396686"/>
            <a:ext cx="3240506" cy="4064628"/>
          </a:xfrm>
        </p:spPr>
        <p:txBody>
          <a:bodyPr>
            <a:normAutofit/>
          </a:bodyPr>
          <a:lstStyle/>
          <a:p>
            <a:r>
              <a:rPr lang="en-US">
                <a:solidFill>
                  <a:srgbClr val="FFFFFF"/>
                </a:solidFill>
              </a:rPr>
              <a:t>In one parent’s words</a:t>
            </a:r>
          </a:p>
        </p:txBody>
      </p:sp>
      <p:sp>
        <p:nvSpPr>
          <p:cNvPr id="12" name="Arc 11">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8F8B5726-814F-E647-8CDB-39EA9CAD4C81}"/>
              </a:ext>
            </a:extLst>
          </p:cNvPr>
          <p:cNvSpPr>
            <a:spLocks noGrp="1"/>
          </p:cNvSpPr>
          <p:nvPr>
            <p:ph idx="1"/>
          </p:nvPr>
        </p:nvSpPr>
        <p:spPr>
          <a:xfrm>
            <a:off x="5370153" y="1526033"/>
            <a:ext cx="5536397" cy="3935281"/>
          </a:xfrm>
        </p:spPr>
        <p:txBody>
          <a:bodyPr>
            <a:normAutofit/>
          </a:bodyPr>
          <a:lstStyle/>
          <a:p>
            <a:r>
              <a:rPr lang="en-GB" dirty="0"/>
              <a:t>“I think just that it, if the course was available and let people take advantage of it if they want, and I’m not saying it should be compulsory, but I do think it should be something that is highlighted as a positive.”</a:t>
            </a:r>
            <a:endParaRPr lang="en-US" dirty="0"/>
          </a:p>
        </p:txBody>
      </p:sp>
    </p:spTree>
    <p:extLst>
      <p:ext uri="{BB962C8B-B14F-4D97-AF65-F5344CB8AC3E}">
        <p14:creationId xmlns:p14="http://schemas.microsoft.com/office/powerpoint/2010/main" val="30313800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8">
            <a:extLst>
              <a:ext uri="{FF2B5EF4-FFF2-40B4-BE49-F238E27FC236}">
                <a16:creationId xmlns:a16="http://schemas.microsoft.com/office/drawing/2014/main" id="{42A5316D-ED2F-4F89-B4B4-8D9240B1A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FBE55FB9-122A-7146-8A6F-065984708383}"/>
              </a:ext>
            </a:extLst>
          </p:cNvPr>
          <p:cNvSpPr>
            <a:spLocks noGrp="1"/>
          </p:cNvSpPr>
          <p:nvPr>
            <p:ph type="title"/>
          </p:nvPr>
        </p:nvSpPr>
        <p:spPr>
          <a:xfrm>
            <a:off x="838200" y="2057400"/>
            <a:ext cx="2743200" cy="2743200"/>
          </a:xfrm>
          <a:prstGeom prst="ellipse">
            <a:avLst/>
          </a:prstGeom>
          <a:solidFill>
            <a:srgbClr val="262626"/>
          </a:solidFill>
          <a:ln w="174625" cmpd="thinThick">
            <a:solidFill>
              <a:srgbClr val="262626"/>
            </a:solidFill>
          </a:ln>
        </p:spPr>
        <p:txBody>
          <a:bodyPr anchor="ctr">
            <a:normAutofit/>
          </a:bodyPr>
          <a:lstStyle/>
          <a:p>
            <a:pPr algn="ctr"/>
            <a:r>
              <a:rPr lang="en-US" sz="2600">
                <a:solidFill>
                  <a:srgbClr val="FFFFFF"/>
                </a:solidFill>
              </a:rPr>
              <a:t>What did the practitioners say?</a:t>
            </a:r>
          </a:p>
        </p:txBody>
      </p:sp>
      <p:graphicFrame>
        <p:nvGraphicFramePr>
          <p:cNvPr id="4" name="Content Placeholder 3">
            <a:extLst>
              <a:ext uri="{FF2B5EF4-FFF2-40B4-BE49-F238E27FC236}">
                <a16:creationId xmlns:a16="http://schemas.microsoft.com/office/drawing/2014/main" id="{57F303D5-ADF0-5042-B1AF-D0FE0D8E798B}"/>
              </a:ext>
            </a:extLst>
          </p:cNvPr>
          <p:cNvGraphicFramePr>
            <a:graphicFrameLocks noGrp="1"/>
          </p:cNvGraphicFramePr>
          <p:nvPr>
            <p:ph idx="1"/>
            <p:extLst>
              <p:ext uri="{D42A27DB-BD31-4B8C-83A1-F6EECF244321}">
                <p14:modId xmlns:p14="http://schemas.microsoft.com/office/powerpoint/2010/main" val="1822531862"/>
              </p:ext>
            </p:extLst>
          </p:nvPr>
        </p:nvGraphicFramePr>
        <p:xfrm>
          <a:off x="4038600" y="1166648"/>
          <a:ext cx="7315200" cy="452470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189645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2A5316D-ED2F-4F89-B4B4-8D9240B1A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DE9C6CF-D9A4-894D-A024-0B7A5A1F2D48}"/>
              </a:ext>
            </a:extLst>
          </p:cNvPr>
          <p:cNvSpPr>
            <a:spLocks noGrp="1"/>
          </p:cNvSpPr>
          <p:nvPr>
            <p:ph type="title"/>
          </p:nvPr>
        </p:nvSpPr>
        <p:spPr>
          <a:xfrm>
            <a:off x="838200" y="2057400"/>
            <a:ext cx="2743200" cy="2743200"/>
          </a:xfrm>
          <a:prstGeom prst="ellipse">
            <a:avLst/>
          </a:prstGeom>
          <a:solidFill>
            <a:srgbClr val="262626"/>
          </a:solidFill>
          <a:ln w="174625" cmpd="thinThick">
            <a:solidFill>
              <a:srgbClr val="262626"/>
            </a:solidFill>
          </a:ln>
        </p:spPr>
        <p:txBody>
          <a:bodyPr anchor="ctr">
            <a:normAutofit/>
          </a:bodyPr>
          <a:lstStyle/>
          <a:p>
            <a:pPr algn="ctr"/>
            <a:r>
              <a:rPr lang="en-GB" sz="2600">
                <a:solidFill>
                  <a:srgbClr val="FFFFFF"/>
                </a:solidFill>
              </a:rPr>
              <a:t>What went well during the group?</a:t>
            </a:r>
            <a:endParaRPr lang="en-US" sz="2600">
              <a:solidFill>
                <a:srgbClr val="FFFFFF"/>
              </a:solidFill>
            </a:endParaRPr>
          </a:p>
        </p:txBody>
      </p:sp>
      <p:graphicFrame>
        <p:nvGraphicFramePr>
          <p:cNvPr id="4" name="Content Placeholder 3">
            <a:extLst>
              <a:ext uri="{FF2B5EF4-FFF2-40B4-BE49-F238E27FC236}">
                <a16:creationId xmlns:a16="http://schemas.microsoft.com/office/drawing/2014/main" id="{38605A74-38A2-0F49-96E4-C2669034C9E6}"/>
              </a:ext>
            </a:extLst>
          </p:cNvPr>
          <p:cNvGraphicFramePr>
            <a:graphicFrameLocks noGrp="1"/>
          </p:cNvGraphicFramePr>
          <p:nvPr>
            <p:ph idx="1"/>
            <p:extLst>
              <p:ext uri="{D42A27DB-BD31-4B8C-83A1-F6EECF244321}">
                <p14:modId xmlns:p14="http://schemas.microsoft.com/office/powerpoint/2010/main" val="2340621286"/>
              </p:ext>
            </p:extLst>
          </p:nvPr>
        </p:nvGraphicFramePr>
        <p:xfrm>
          <a:off x="4038600" y="1166648"/>
          <a:ext cx="7315200" cy="452470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41096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2A5316D-ED2F-4F89-B4B4-8D9240B1A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F68713C1-15E6-9C44-86CB-CC8F20D4CCBB}"/>
              </a:ext>
            </a:extLst>
          </p:cNvPr>
          <p:cNvSpPr>
            <a:spLocks noGrp="1"/>
          </p:cNvSpPr>
          <p:nvPr>
            <p:ph type="title"/>
          </p:nvPr>
        </p:nvSpPr>
        <p:spPr>
          <a:xfrm>
            <a:off x="838200" y="2057400"/>
            <a:ext cx="2743200" cy="2743200"/>
          </a:xfrm>
          <a:prstGeom prst="ellipse">
            <a:avLst/>
          </a:prstGeom>
          <a:solidFill>
            <a:srgbClr val="262626"/>
          </a:solidFill>
          <a:ln w="174625" cmpd="thinThick">
            <a:solidFill>
              <a:srgbClr val="262626"/>
            </a:solidFill>
          </a:ln>
        </p:spPr>
        <p:txBody>
          <a:bodyPr anchor="ctr">
            <a:normAutofit/>
          </a:bodyPr>
          <a:lstStyle/>
          <a:p>
            <a:pPr algn="ctr"/>
            <a:r>
              <a:rPr lang="en-US" sz="2600">
                <a:solidFill>
                  <a:srgbClr val="FFFFFF"/>
                </a:solidFill>
              </a:rPr>
              <a:t>What were the challenges during the group?</a:t>
            </a:r>
          </a:p>
        </p:txBody>
      </p:sp>
      <p:graphicFrame>
        <p:nvGraphicFramePr>
          <p:cNvPr id="4" name="Content Placeholder 3">
            <a:extLst>
              <a:ext uri="{FF2B5EF4-FFF2-40B4-BE49-F238E27FC236}">
                <a16:creationId xmlns:a16="http://schemas.microsoft.com/office/drawing/2014/main" id="{5C7843FF-FFD5-9F4B-86D2-8551BDE69155}"/>
              </a:ext>
            </a:extLst>
          </p:cNvPr>
          <p:cNvGraphicFramePr>
            <a:graphicFrameLocks noGrp="1"/>
          </p:cNvGraphicFramePr>
          <p:nvPr>
            <p:ph idx="1"/>
            <p:extLst>
              <p:ext uri="{D42A27DB-BD31-4B8C-83A1-F6EECF244321}">
                <p14:modId xmlns:p14="http://schemas.microsoft.com/office/powerpoint/2010/main" val="2047994251"/>
              </p:ext>
            </p:extLst>
          </p:nvPr>
        </p:nvGraphicFramePr>
        <p:xfrm>
          <a:off x="4038600" y="1166648"/>
          <a:ext cx="7315200" cy="452470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181932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2A5316D-ED2F-4F89-B4B4-8D9240B1A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A40D2D8-2BD4-A74E-A35D-3F16325C9C4A}"/>
              </a:ext>
            </a:extLst>
          </p:cNvPr>
          <p:cNvSpPr>
            <a:spLocks noGrp="1"/>
          </p:cNvSpPr>
          <p:nvPr>
            <p:ph type="title"/>
          </p:nvPr>
        </p:nvSpPr>
        <p:spPr>
          <a:xfrm>
            <a:off x="838200" y="2057400"/>
            <a:ext cx="2743200" cy="2743200"/>
          </a:xfrm>
          <a:prstGeom prst="ellipse">
            <a:avLst/>
          </a:prstGeom>
          <a:solidFill>
            <a:srgbClr val="262626"/>
          </a:solidFill>
          <a:ln w="174625" cmpd="thinThick">
            <a:solidFill>
              <a:srgbClr val="262626"/>
            </a:solidFill>
          </a:ln>
        </p:spPr>
        <p:txBody>
          <a:bodyPr anchor="ctr">
            <a:normAutofit/>
          </a:bodyPr>
          <a:lstStyle/>
          <a:p>
            <a:pPr algn="ctr"/>
            <a:r>
              <a:rPr lang="en-US" sz="2600">
                <a:solidFill>
                  <a:srgbClr val="FFFFFF"/>
                </a:solidFill>
              </a:rPr>
              <a:t>What did you learn from being a facilitator?</a:t>
            </a:r>
          </a:p>
        </p:txBody>
      </p:sp>
      <p:graphicFrame>
        <p:nvGraphicFramePr>
          <p:cNvPr id="4" name="Content Placeholder 3">
            <a:extLst>
              <a:ext uri="{FF2B5EF4-FFF2-40B4-BE49-F238E27FC236}">
                <a16:creationId xmlns:a16="http://schemas.microsoft.com/office/drawing/2014/main" id="{AA8E1E34-AF1A-564B-A1EC-D970BBFB0C8F}"/>
              </a:ext>
            </a:extLst>
          </p:cNvPr>
          <p:cNvGraphicFramePr>
            <a:graphicFrameLocks noGrp="1"/>
          </p:cNvGraphicFramePr>
          <p:nvPr>
            <p:ph idx="1"/>
            <p:extLst>
              <p:ext uri="{D42A27DB-BD31-4B8C-83A1-F6EECF244321}">
                <p14:modId xmlns:p14="http://schemas.microsoft.com/office/powerpoint/2010/main" val="2214636269"/>
              </p:ext>
            </p:extLst>
          </p:nvPr>
        </p:nvGraphicFramePr>
        <p:xfrm>
          <a:off x="4038600" y="1166648"/>
          <a:ext cx="7315200" cy="452470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730305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FA67CD3-AB4E-4A7A-BEB8-53C445D8C4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726"/>
            <a:ext cx="561487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07CF545F-9C2E-4446-97CD-AD92990C2B6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461A4BFC-7D7D-5B4F-B2E5-96DEC28CCC92}"/>
              </a:ext>
            </a:extLst>
          </p:cNvPr>
          <p:cNvSpPr>
            <a:spLocks noGrp="1"/>
          </p:cNvSpPr>
          <p:nvPr>
            <p:ph type="title"/>
          </p:nvPr>
        </p:nvSpPr>
        <p:spPr>
          <a:xfrm>
            <a:off x="6094105" y="802955"/>
            <a:ext cx="4977976" cy="1454051"/>
          </a:xfrm>
        </p:spPr>
        <p:txBody>
          <a:bodyPr>
            <a:normAutofit/>
          </a:bodyPr>
          <a:lstStyle/>
          <a:p>
            <a:r>
              <a:rPr lang="en-US" sz="3100" dirty="0">
                <a:solidFill>
                  <a:srgbClr val="000000"/>
                </a:solidFill>
              </a:rPr>
              <a:t>What did practitioners say in the interviews?</a:t>
            </a:r>
          </a:p>
        </p:txBody>
      </p:sp>
      <p:sp>
        <p:nvSpPr>
          <p:cNvPr id="14" name="Freeform 62">
            <a:extLst>
              <a:ext uri="{FF2B5EF4-FFF2-40B4-BE49-F238E27FC236}">
                <a16:creationId xmlns:a16="http://schemas.microsoft.com/office/drawing/2014/main" id="{339C8D78-A644-462F-B674-F440635E53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38619"/>
            <a:ext cx="5000438" cy="5400962"/>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85000"/>
                  </a:schemeClr>
                </a:gs>
                <a:gs pos="100000">
                  <a:schemeClr val="bg2">
                    <a:lumMod val="8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7" name="Graphic 6" descr="Blog">
            <a:extLst>
              <a:ext uri="{FF2B5EF4-FFF2-40B4-BE49-F238E27FC236}">
                <a16:creationId xmlns:a16="http://schemas.microsoft.com/office/drawing/2014/main" id="{BCAD14C4-1F66-4BD7-8F4E-F877A937CDE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50254" y="1629089"/>
            <a:ext cx="3620021" cy="3620021"/>
          </a:xfrm>
          <a:prstGeom prst="rect">
            <a:avLst/>
          </a:prstGeom>
        </p:spPr>
      </p:pic>
      <p:sp>
        <p:nvSpPr>
          <p:cNvPr id="3" name="Content Placeholder 2">
            <a:extLst>
              <a:ext uri="{FF2B5EF4-FFF2-40B4-BE49-F238E27FC236}">
                <a16:creationId xmlns:a16="http://schemas.microsoft.com/office/drawing/2014/main" id="{66F839CD-D1B7-D544-BD6A-DC915887208B}"/>
              </a:ext>
            </a:extLst>
          </p:cNvPr>
          <p:cNvSpPr>
            <a:spLocks noGrp="1"/>
          </p:cNvSpPr>
          <p:nvPr>
            <p:ph idx="1"/>
          </p:nvPr>
        </p:nvSpPr>
        <p:spPr>
          <a:xfrm>
            <a:off x="6090574" y="2421682"/>
            <a:ext cx="4977578" cy="3639289"/>
          </a:xfrm>
        </p:spPr>
        <p:txBody>
          <a:bodyPr anchor="ctr">
            <a:normAutofit/>
          </a:bodyPr>
          <a:lstStyle/>
          <a:p>
            <a:r>
              <a:rPr lang="en-US" sz="2000" dirty="0">
                <a:solidFill>
                  <a:srgbClr val="000000"/>
                </a:solidFill>
              </a:rPr>
              <a:t>There were five main ideas or themes that came out of the interviews</a:t>
            </a:r>
          </a:p>
          <a:p>
            <a:endParaRPr lang="en-US" sz="2000" dirty="0">
              <a:solidFill>
                <a:srgbClr val="000000"/>
              </a:solidFill>
            </a:endParaRPr>
          </a:p>
          <a:p>
            <a:r>
              <a:rPr lang="en-US" sz="2000" dirty="0">
                <a:solidFill>
                  <a:srgbClr val="000000"/>
                </a:solidFill>
              </a:rPr>
              <a:t>Time constraints</a:t>
            </a:r>
          </a:p>
          <a:p>
            <a:r>
              <a:rPr lang="en-US" sz="2000" dirty="0">
                <a:solidFill>
                  <a:srgbClr val="000000"/>
                </a:solidFill>
              </a:rPr>
              <a:t>Increased awareness of the daily struggles families experience</a:t>
            </a:r>
          </a:p>
          <a:p>
            <a:r>
              <a:rPr lang="en-US" sz="2000" dirty="0">
                <a:solidFill>
                  <a:srgbClr val="000000"/>
                </a:solidFill>
              </a:rPr>
              <a:t>Support at all levels</a:t>
            </a:r>
          </a:p>
          <a:p>
            <a:r>
              <a:rPr lang="en-US" sz="2000" dirty="0">
                <a:solidFill>
                  <a:srgbClr val="000000"/>
                </a:solidFill>
              </a:rPr>
              <a:t>Suitability and flexibility of the course</a:t>
            </a:r>
          </a:p>
          <a:p>
            <a:r>
              <a:rPr lang="en-US" sz="2000" dirty="0">
                <a:solidFill>
                  <a:srgbClr val="000000"/>
                </a:solidFill>
              </a:rPr>
              <a:t>Practicalities of running of course</a:t>
            </a:r>
          </a:p>
          <a:p>
            <a:endParaRPr lang="en-US" sz="2000" dirty="0">
              <a:solidFill>
                <a:srgbClr val="000000"/>
              </a:solidFill>
            </a:endParaRPr>
          </a:p>
        </p:txBody>
      </p:sp>
    </p:spTree>
    <p:extLst>
      <p:ext uri="{BB962C8B-B14F-4D97-AF65-F5344CB8AC3E}">
        <p14:creationId xmlns:p14="http://schemas.microsoft.com/office/powerpoint/2010/main" val="1790905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08461C46-2834-FE4B-AC11-E8C720F17755}"/>
              </a:ext>
            </a:extLst>
          </p:cNvPr>
          <p:cNvSpPr>
            <a:spLocks noGrp="1"/>
          </p:cNvSpPr>
          <p:nvPr>
            <p:ph type="title"/>
          </p:nvPr>
        </p:nvSpPr>
        <p:spPr>
          <a:xfrm>
            <a:off x="640079" y="2053641"/>
            <a:ext cx="3669161" cy="2760098"/>
          </a:xfrm>
        </p:spPr>
        <p:txBody>
          <a:bodyPr>
            <a:normAutofit/>
          </a:bodyPr>
          <a:lstStyle/>
          <a:p>
            <a:r>
              <a:rPr lang="en-US">
                <a:solidFill>
                  <a:srgbClr val="FFFFFF"/>
                </a:solidFill>
              </a:rPr>
              <a:t>Time constraints</a:t>
            </a:r>
          </a:p>
        </p:txBody>
      </p:sp>
      <p:sp>
        <p:nvSpPr>
          <p:cNvPr id="3" name="Content Placeholder 2">
            <a:extLst>
              <a:ext uri="{FF2B5EF4-FFF2-40B4-BE49-F238E27FC236}">
                <a16:creationId xmlns:a16="http://schemas.microsoft.com/office/drawing/2014/main" id="{97B82A38-2622-DF42-A571-980494B4BC41}"/>
              </a:ext>
            </a:extLst>
          </p:cNvPr>
          <p:cNvSpPr>
            <a:spLocks noGrp="1"/>
          </p:cNvSpPr>
          <p:nvPr>
            <p:ph idx="1"/>
          </p:nvPr>
        </p:nvSpPr>
        <p:spPr>
          <a:xfrm>
            <a:off x="6090574" y="801866"/>
            <a:ext cx="5306084" cy="5230634"/>
          </a:xfrm>
        </p:spPr>
        <p:txBody>
          <a:bodyPr anchor="ctr">
            <a:normAutofit/>
          </a:bodyPr>
          <a:lstStyle/>
          <a:p>
            <a:r>
              <a:rPr lang="en-US" sz="2400" dirty="0">
                <a:solidFill>
                  <a:srgbClr val="000000"/>
                </a:solidFill>
              </a:rPr>
              <a:t>Time constraints were pervasive for practitioners</a:t>
            </a:r>
          </a:p>
          <a:p>
            <a:pPr lvl="1"/>
            <a:r>
              <a:rPr lang="en-US" dirty="0">
                <a:solidFill>
                  <a:srgbClr val="000000"/>
                </a:solidFill>
              </a:rPr>
              <a:t>Time within a group was important. It could be tricky to fit all the content in.</a:t>
            </a:r>
          </a:p>
          <a:p>
            <a:pPr lvl="1"/>
            <a:r>
              <a:rPr lang="en-US" dirty="0">
                <a:solidFill>
                  <a:srgbClr val="000000"/>
                </a:solidFill>
              </a:rPr>
              <a:t>Time to prepare could be longer than expected and yet experienced at vitally important</a:t>
            </a:r>
          </a:p>
          <a:p>
            <a:pPr lvl="1"/>
            <a:r>
              <a:rPr lang="en-US" dirty="0">
                <a:solidFill>
                  <a:srgbClr val="000000"/>
                </a:solidFill>
              </a:rPr>
              <a:t>The practitioners time was squeezed by their other professional commitments</a:t>
            </a:r>
          </a:p>
          <a:p>
            <a:pPr lvl="1"/>
            <a:endParaRPr lang="en-US" dirty="0">
              <a:solidFill>
                <a:srgbClr val="000000"/>
              </a:solidFill>
            </a:endParaRPr>
          </a:p>
        </p:txBody>
      </p:sp>
    </p:spTree>
    <p:extLst>
      <p:ext uri="{BB962C8B-B14F-4D97-AF65-F5344CB8AC3E}">
        <p14:creationId xmlns:p14="http://schemas.microsoft.com/office/powerpoint/2010/main" val="2282145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Shape 10">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Isosceles Triangle 18">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Isosceles Triangle 20">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FF3E284F-592C-433C-96EB-D59B3A806528}"/>
              </a:ext>
            </a:extLst>
          </p:cNvPr>
          <p:cNvSpPr txBox="1"/>
          <p:nvPr/>
        </p:nvSpPr>
        <p:spPr>
          <a:xfrm>
            <a:off x="2268165" y="1024028"/>
            <a:ext cx="7926421" cy="461665"/>
          </a:xfrm>
          <a:prstGeom prst="rect">
            <a:avLst/>
          </a:prstGeom>
          <a:noFill/>
        </p:spPr>
        <p:txBody>
          <a:bodyPr wrap="square" rtlCol="0">
            <a:spAutoFit/>
          </a:bodyPr>
          <a:lstStyle/>
          <a:p>
            <a:pPr algn="ctr"/>
            <a:r>
              <a:rPr lang="en-IE" sz="2400" dirty="0">
                <a:solidFill>
                  <a:schemeClr val="tx1">
                    <a:lumMod val="75000"/>
                    <a:lumOff val="25000"/>
                  </a:schemeClr>
                </a:solidFill>
              </a:rPr>
              <a:t> </a:t>
            </a:r>
          </a:p>
        </p:txBody>
      </p:sp>
      <p:sp>
        <p:nvSpPr>
          <p:cNvPr id="10" name="Straight Connector 3">
            <a:extLst>
              <a:ext uri="{FF2B5EF4-FFF2-40B4-BE49-F238E27FC236}">
                <a16:creationId xmlns:a16="http://schemas.microsoft.com/office/drawing/2014/main" id="{C72D6519-6A7A-4E51-8F65-869D4417067C}"/>
              </a:ext>
            </a:extLst>
          </p:cNvPr>
          <p:cNvSpPr/>
          <p:nvPr/>
        </p:nvSpPr>
        <p:spPr>
          <a:xfrm>
            <a:off x="6575123" y="512759"/>
            <a:ext cx="405310" cy="284588"/>
          </a:xfrm>
          <a:custGeom>
            <a:avLst/>
            <a:gdLst/>
            <a:ahLst/>
            <a:cxnLst/>
            <a:rect l="0" t="0" r="0" b="0"/>
            <a:pathLst>
              <a:path>
                <a:moveTo>
                  <a:pt x="0" y="0"/>
                </a:moveTo>
                <a:lnTo>
                  <a:pt x="0" y="284588"/>
                </a:lnTo>
                <a:lnTo>
                  <a:pt x="405310" y="284588"/>
                </a:lnTo>
              </a:path>
            </a:pathLst>
          </a:custGeom>
          <a:noFill/>
          <a:ln>
            <a:solidFill>
              <a:schemeClr val="tx1"/>
            </a:solidFill>
          </a:ln>
        </p:spPr>
        <p:style>
          <a:lnRef idx="2">
            <a:scrgbClr r="0" g="0" b="0"/>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2" name="Straight Connector 4">
            <a:extLst>
              <a:ext uri="{FF2B5EF4-FFF2-40B4-BE49-F238E27FC236}">
                <a16:creationId xmlns:a16="http://schemas.microsoft.com/office/drawing/2014/main" id="{8E94066A-CCFF-4EEF-B97C-C2FF7A803A8A}"/>
              </a:ext>
            </a:extLst>
          </p:cNvPr>
          <p:cNvSpPr/>
          <p:nvPr/>
        </p:nvSpPr>
        <p:spPr>
          <a:xfrm>
            <a:off x="8321534" y="2221306"/>
            <a:ext cx="199100" cy="550150"/>
          </a:xfrm>
          <a:custGeom>
            <a:avLst/>
            <a:gdLst/>
            <a:ahLst/>
            <a:cxnLst/>
            <a:rect l="0" t="0" r="0" b="0"/>
            <a:pathLst>
              <a:path>
                <a:moveTo>
                  <a:pt x="0" y="0"/>
                </a:moveTo>
                <a:lnTo>
                  <a:pt x="0" y="550150"/>
                </a:lnTo>
                <a:lnTo>
                  <a:pt x="199100" y="550150"/>
                </a:lnTo>
              </a:path>
            </a:pathLst>
          </a:custGeom>
          <a:noFill/>
          <a:ln>
            <a:solidFill>
              <a:schemeClr val="tx1"/>
            </a:solidFill>
          </a:ln>
        </p:spPr>
        <p:style>
          <a:lnRef idx="2">
            <a:scrgbClr r="0" g="0" b="0"/>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4" name="Straight Connector 5">
            <a:extLst>
              <a:ext uri="{FF2B5EF4-FFF2-40B4-BE49-F238E27FC236}">
                <a16:creationId xmlns:a16="http://schemas.microsoft.com/office/drawing/2014/main" id="{EFD0671A-277E-4B90-8405-39BC51CDB058}"/>
              </a:ext>
            </a:extLst>
          </p:cNvPr>
          <p:cNvSpPr/>
          <p:nvPr/>
        </p:nvSpPr>
        <p:spPr>
          <a:xfrm>
            <a:off x="7089972" y="4406921"/>
            <a:ext cx="2808257" cy="2449314"/>
          </a:xfrm>
          <a:custGeom>
            <a:avLst/>
            <a:gdLst/>
            <a:ahLst/>
            <a:cxnLst/>
            <a:rect l="0" t="0" r="0" b="0"/>
            <a:pathLst>
              <a:path>
                <a:moveTo>
                  <a:pt x="0" y="2449314"/>
                </a:moveTo>
                <a:lnTo>
                  <a:pt x="2808257" y="0"/>
                </a:lnTo>
              </a:path>
            </a:pathLst>
          </a:custGeom>
          <a:noFill/>
          <a:ln>
            <a:solidFill>
              <a:schemeClr val="bg1"/>
            </a:solidFill>
          </a:ln>
        </p:spPr>
        <p:style>
          <a:lnRef idx="2">
            <a:scrgbClr r="0" g="0" b="0"/>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6" name="Straight Connector 6">
            <a:extLst>
              <a:ext uri="{FF2B5EF4-FFF2-40B4-BE49-F238E27FC236}">
                <a16:creationId xmlns:a16="http://schemas.microsoft.com/office/drawing/2014/main" id="{CC6B59C3-C533-4912-952B-2EC74153F803}"/>
              </a:ext>
            </a:extLst>
          </p:cNvPr>
          <p:cNvSpPr/>
          <p:nvPr/>
        </p:nvSpPr>
        <p:spPr>
          <a:xfrm>
            <a:off x="8251204" y="5625696"/>
            <a:ext cx="91440" cy="267848"/>
          </a:xfrm>
          <a:custGeom>
            <a:avLst/>
            <a:gdLst/>
            <a:ahLst/>
            <a:cxnLst/>
            <a:rect l="0" t="0" r="0" b="0"/>
            <a:pathLst>
              <a:path>
                <a:moveTo>
                  <a:pt x="56697" y="0"/>
                </a:moveTo>
                <a:lnTo>
                  <a:pt x="56697" y="178775"/>
                </a:lnTo>
                <a:lnTo>
                  <a:pt x="45720" y="178775"/>
                </a:lnTo>
                <a:lnTo>
                  <a:pt x="45720" y="267848"/>
                </a:lnTo>
              </a:path>
            </a:pathLst>
          </a:custGeom>
          <a:noFill/>
          <a:ln>
            <a:solidFill>
              <a:schemeClr val="tx1"/>
            </a:solidFill>
          </a:ln>
        </p:spPr>
        <p:style>
          <a:lnRef idx="2">
            <a:scrgbClr r="0" g="0" b="0"/>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8" name="Straight Connector 7">
            <a:extLst>
              <a:ext uri="{FF2B5EF4-FFF2-40B4-BE49-F238E27FC236}">
                <a16:creationId xmlns:a16="http://schemas.microsoft.com/office/drawing/2014/main" id="{8512031B-FB3D-43E3-8748-6349C6EF678B}"/>
              </a:ext>
            </a:extLst>
          </p:cNvPr>
          <p:cNvSpPr/>
          <p:nvPr/>
        </p:nvSpPr>
        <p:spPr>
          <a:xfrm>
            <a:off x="8262182" y="4401171"/>
            <a:ext cx="91440" cy="261834"/>
          </a:xfrm>
          <a:custGeom>
            <a:avLst/>
            <a:gdLst/>
            <a:ahLst/>
            <a:cxnLst/>
            <a:rect l="0" t="0" r="0" b="0"/>
            <a:pathLst>
              <a:path>
                <a:moveTo>
                  <a:pt x="51641" y="0"/>
                </a:moveTo>
                <a:lnTo>
                  <a:pt x="51641" y="172760"/>
                </a:lnTo>
                <a:lnTo>
                  <a:pt x="45720" y="172760"/>
                </a:lnTo>
                <a:lnTo>
                  <a:pt x="45720" y="261834"/>
                </a:lnTo>
              </a:path>
            </a:pathLst>
          </a:custGeom>
          <a:noFill/>
          <a:ln>
            <a:solidFill>
              <a:schemeClr val="tx1"/>
            </a:solidFill>
          </a:ln>
        </p:spPr>
        <p:style>
          <a:lnRef idx="2">
            <a:scrgbClr r="0" g="0" b="0"/>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20" name="Straight Connector 8">
            <a:extLst>
              <a:ext uri="{FF2B5EF4-FFF2-40B4-BE49-F238E27FC236}">
                <a16:creationId xmlns:a16="http://schemas.microsoft.com/office/drawing/2014/main" id="{0E7FC131-7BEA-4BB5-B27C-90F9BA713CAC}"/>
              </a:ext>
            </a:extLst>
          </p:cNvPr>
          <p:cNvSpPr/>
          <p:nvPr/>
        </p:nvSpPr>
        <p:spPr>
          <a:xfrm>
            <a:off x="8268103" y="2221306"/>
            <a:ext cx="91440" cy="1217174"/>
          </a:xfrm>
          <a:custGeom>
            <a:avLst/>
            <a:gdLst/>
            <a:ahLst/>
            <a:cxnLst/>
            <a:rect l="0" t="0" r="0" b="0"/>
            <a:pathLst>
              <a:path>
                <a:moveTo>
                  <a:pt x="53431" y="0"/>
                </a:moveTo>
                <a:lnTo>
                  <a:pt x="53431" y="1128100"/>
                </a:lnTo>
                <a:lnTo>
                  <a:pt x="45720" y="1128100"/>
                </a:lnTo>
                <a:lnTo>
                  <a:pt x="45720" y="1217174"/>
                </a:lnTo>
              </a:path>
            </a:pathLst>
          </a:custGeom>
          <a:noFill/>
          <a:ln>
            <a:solidFill>
              <a:schemeClr val="tx1"/>
            </a:solidFill>
          </a:ln>
        </p:spPr>
        <p:style>
          <a:lnRef idx="2">
            <a:scrgbClr r="0" g="0" b="0"/>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22" name="Straight Connector 9">
            <a:extLst>
              <a:ext uri="{FF2B5EF4-FFF2-40B4-BE49-F238E27FC236}">
                <a16:creationId xmlns:a16="http://schemas.microsoft.com/office/drawing/2014/main" id="{BBE638DC-BF03-4707-B6A9-DED999F84A74}"/>
              </a:ext>
            </a:extLst>
          </p:cNvPr>
          <p:cNvSpPr/>
          <p:nvPr/>
        </p:nvSpPr>
        <p:spPr>
          <a:xfrm>
            <a:off x="6543470" y="1281460"/>
            <a:ext cx="1823784" cy="191508"/>
          </a:xfrm>
          <a:custGeom>
            <a:avLst/>
            <a:gdLst/>
            <a:ahLst/>
            <a:cxnLst/>
            <a:rect l="0" t="0" r="0" b="0"/>
            <a:pathLst>
              <a:path>
                <a:moveTo>
                  <a:pt x="0" y="0"/>
                </a:moveTo>
                <a:lnTo>
                  <a:pt x="0" y="102434"/>
                </a:lnTo>
                <a:lnTo>
                  <a:pt x="1823784" y="102434"/>
                </a:lnTo>
                <a:lnTo>
                  <a:pt x="1823784" y="191508"/>
                </a:lnTo>
              </a:path>
            </a:pathLst>
          </a:custGeom>
          <a:noFill/>
          <a:ln>
            <a:solidFill>
              <a:schemeClr val="tx1"/>
            </a:solidFill>
          </a:ln>
        </p:spPr>
        <p:style>
          <a:lnRef idx="2">
            <a:scrgbClr r="0" g="0" b="0"/>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23" name="Straight Connector 10">
            <a:extLst>
              <a:ext uri="{FF2B5EF4-FFF2-40B4-BE49-F238E27FC236}">
                <a16:creationId xmlns:a16="http://schemas.microsoft.com/office/drawing/2014/main" id="{07B75D40-35BE-4FF8-BD1B-E4FC91BEF5C0}"/>
              </a:ext>
            </a:extLst>
          </p:cNvPr>
          <p:cNvSpPr/>
          <p:nvPr/>
        </p:nvSpPr>
        <p:spPr>
          <a:xfrm>
            <a:off x="2293771" y="6211402"/>
            <a:ext cx="1277687" cy="644833"/>
          </a:xfrm>
          <a:custGeom>
            <a:avLst/>
            <a:gdLst/>
            <a:ahLst/>
            <a:cxnLst/>
            <a:rect l="0" t="0" r="0" b="0"/>
            <a:pathLst>
              <a:path>
                <a:moveTo>
                  <a:pt x="1277687" y="644833"/>
                </a:moveTo>
                <a:lnTo>
                  <a:pt x="0" y="0"/>
                </a:lnTo>
              </a:path>
            </a:pathLst>
          </a:custGeom>
          <a:noFill/>
          <a:ln>
            <a:solidFill>
              <a:schemeClr val="bg1"/>
            </a:solidFill>
          </a:ln>
        </p:spPr>
        <p:style>
          <a:lnRef idx="2">
            <a:scrgbClr r="0" g="0" b="0"/>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24" name="Straight Connector 11">
            <a:extLst>
              <a:ext uri="{FF2B5EF4-FFF2-40B4-BE49-F238E27FC236}">
                <a16:creationId xmlns:a16="http://schemas.microsoft.com/office/drawing/2014/main" id="{B6380E18-9F0A-4137-B44E-AC658B18EAF1}"/>
              </a:ext>
            </a:extLst>
          </p:cNvPr>
          <p:cNvSpPr/>
          <p:nvPr/>
        </p:nvSpPr>
        <p:spPr>
          <a:xfrm>
            <a:off x="4727422" y="5667255"/>
            <a:ext cx="91440" cy="227345"/>
          </a:xfrm>
          <a:custGeom>
            <a:avLst/>
            <a:gdLst/>
            <a:ahLst/>
            <a:cxnLst/>
            <a:rect l="0" t="0" r="0" b="0"/>
            <a:pathLst>
              <a:path>
                <a:moveTo>
                  <a:pt x="45720" y="0"/>
                </a:moveTo>
                <a:lnTo>
                  <a:pt x="45720" y="138271"/>
                </a:lnTo>
                <a:lnTo>
                  <a:pt x="49673" y="138271"/>
                </a:lnTo>
                <a:lnTo>
                  <a:pt x="49673" y="227345"/>
                </a:lnTo>
              </a:path>
            </a:pathLst>
          </a:custGeom>
          <a:noFill/>
          <a:ln>
            <a:solidFill>
              <a:schemeClr val="tx1"/>
            </a:solidFill>
          </a:ln>
        </p:spPr>
        <p:style>
          <a:lnRef idx="2">
            <a:scrgbClr r="0" g="0" b="0"/>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25" name="Straight Connector 12">
            <a:extLst>
              <a:ext uri="{FF2B5EF4-FFF2-40B4-BE49-F238E27FC236}">
                <a16:creationId xmlns:a16="http://schemas.microsoft.com/office/drawing/2014/main" id="{E8B0B3CE-B2D1-4033-AB9C-A39D3C4EBF17}"/>
              </a:ext>
            </a:extLst>
          </p:cNvPr>
          <p:cNvSpPr/>
          <p:nvPr/>
        </p:nvSpPr>
        <p:spPr>
          <a:xfrm>
            <a:off x="4727422" y="4401171"/>
            <a:ext cx="91440" cy="303393"/>
          </a:xfrm>
          <a:custGeom>
            <a:avLst/>
            <a:gdLst/>
            <a:ahLst/>
            <a:cxnLst/>
            <a:rect l="0" t="0" r="0" b="0"/>
            <a:pathLst>
              <a:path>
                <a:moveTo>
                  <a:pt x="45728" y="0"/>
                </a:moveTo>
                <a:lnTo>
                  <a:pt x="45728" y="214319"/>
                </a:lnTo>
                <a:lnTo>
                  <a:pt x="45720" y="214319"/>
                </a:lnTo>
                <a:lnTo>
                  <a:pt x="45720" y="303393"/>
                </a:lnTo>
              </a:path>
            </a:pathLst>
          </a:custGeom>
          <a:noFill/>
          <a:ln>
            <a:solidFill>
              <a:schemeClr val="tx1"/>
            </a:solidFill>
          </a:ln>
        </p:spPr>
        <p:style>
          <a:lnRef idx="2">
            <a:scrgbClr r="0" g="0" b="0"/>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26" name="Straight Connector 13">
            <a:extLst>
              <a:ext uri="{FF2B5EF4-FFF2-40B4-BE49-F238E27FC236}">
                <a16:creationId xmlns:a16="http://schemas.microsoft.com/office/drawing/2014/main" id="{5CE654B1-70F7-486B-967F-CA1AC7C6609B}"/>
              </a:ext>
            </a:extLst>
          </p:cNvPr>
          <p:cNvSpPr/>
          <p:nvPr/>
        </p:nvSpPr>
        <p:spPr>
          <a:xfrm>
            <a:off x="4727430" y="2221306"/>
            <a:ext cx="91440" cy="1217174"/>
          </a:xfrm>
          <a:custGeom>
            <a:avLst/>
            <a:gdLst/>
            <a:ahLst/>
            <a:cxnLst/>
            <a:rect l="0" t="0" r="0" b="0"/>
            <a:pathLst>
              <a:path>
                <a:moveTo>
                  <a:pt x="46737" y="0"/>
                </a:moveTo>
                <a:lnTo>
                  <a:pt x="46737" y="1128100"/>
                </a:lnTo>
                <a:lnTo>
                  <a:pt x="45720" y="1128100"/>
                </a:lnTo>
                <a:lnTo>
                  <a:pt x="45720" y="1217174"/>
                </a:lnTo>
              </a:path>
            </a:pathLst>
          </a:custGeom>
          <a:noFill/>
          <a:ln>
            <a:solidFill>
              <a:schemeClr val="tx1"/>
            </a:solidFill>
          </a:ln>
        </p:spPr>
        <p:style>
          <a:lnRef idx="2">
            <a:scrgbClr r="0" g="0" b="0"/>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27" name="Straight Connector 14">
            <a:extLst>
              <a:ext uri="{FF2B5EF4-FFF2-40B4-BE49-F238E27FC236}">
                <a16:creationId xmlns:a16="http://schemas.microsoft.com/office/drawing/2014/main" id="{009285EB-B1E2-4C2C-B41E-061EDACBAD45}"/>
              </a:ext>
            </a:extLst>
          </p:cNvPr>
          <p:cNvSpPr/>
          <p:nvPr/>
        </p:nvSpPr>
        <p:spPr>
          <a:xfrm>
            <a:off x="4813587" y="1280897"/>
            <a:ext cx="1723581" cy="191508"/>
          </a:xfrm>
          <a:custGeom>
            <a:avLst/>
            <a:gdLst/>
            <a:ahLst/>
            <a:cxnLst/>
            <a:rect l="0" t="0" r="0" b="0"/>
            <a:pathLst>
              <a:path>
                <a:moveTo>
                  <a:pt x="1723581" y="0"/>
                </a:moveTo>
                <a:lnTo>
                  <a:pt x="1723581" y="102434"/>
                </a:lnTo>
                <a:lnTo>
                  <a:pt x="0" y="102434"/>
                </a:lnTo>
                <a:lnTo>
                  <a:pt x="0" y="191508"/>
                </a:lnTo>
              </a:path>
            </a:pathLst>
          </a:custGeom>
          <a:noFill/>
          <a:ln>
            <a:solidFill>
              <a:schemeClr val="tx1"/>
            </a:solidFill>
          </a:ln>
        </p:spPr>
        <p:style>
          <a:lnRef idx="2">
            <a:scrgbClr r="0" g="0" b="0"/>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txBody>
          <a:bodyPr/>
          <a:lstStyle/>
          <a:p>
            <a:endParaRPr lang="en-IE" dirty="0"/>
          </a:p>
        </p:txBody>
      </p:sp>
      <p:sp>
        <p:nvSpPr>
          <p:cNvPr id="28" name="Straight Connector 15">
            <a:extLst>
              <a:ext uri="{FF2B5EF4-FFF2-40B4-BE49-F238E27FC236}">
                <a16:creationId xmlns:a16="http://schemas.microsoft.com/office/drawing/2014/main" id="{20DA4DC8-6C6B-4BF1-8CBE-C2F437F2B392}"/>
              </a:ext>
            </a:extLst>
          </p:cNvPr>
          <p:cNvSpPr/>
          <p:nvPr/>
        </p:nvSpPr>
        <p:spPr>
          <a:xfrm>
            <a:off x="6512873" y="475253"/>
            <a:ext cx="91440" cy="566317"/>
          </a:xfrm>
          <a:custGeom>
            <a:avLst/>
            <a:gdLst/>
            <a:ahLst/>
            <a:cxnLst/>
            <a:rect l="0" t="0" r="0" b="0"/>
            <a:pathLst>
              <a:path>
                <a:moveTo>
                  <a:pt x="45720" y="0"/>
                </a:moveTo>
                <a:lnTo>
                  <a:pt x="45720" y="566317"/>
                </a:lnTo>
              </a:path>
            </a:pathLst>
          </a:custGeom>
          <a:noFill/>
          <a:ln>
            <a:solidFill>
              <a:schemeClr val="tx1"/>
            </a:solidFill>
          </a:ln>
        </p:spPr>
        <p:style>
          <a:lnRef idx="2">
            <a:scrgbClr r="0" g="0" b="0"/>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70" name="TextBox 69">
            <a:extLst>
              <a:ext uri="{FF2B5EF4-FFF2-40B4-BE49-F238E27FC236}">
                <a16:creationId xmlns:a16="http://schemas.microsoft.com/office/drawing/2014/main" id="{BCB1802E-7D9A-4FA0-891F-031515851DA0}"/>
              </a:ext>
            </a:extLst>
          </p:cNvPr>
          <p:cNvSpPr txBox="1"/>
          <p:nvPr/>
        </p:nvSpPr>
        <p:spPr>
          <a:xfrm>
            <a:off x="4088731" y="236385"/>
            <a:ext cx="4773218" cy="249533"/>
          </a:xfrm>
          <a:prstGeom prst="rect">
            <a:avLst/>
          </a:prstGeom>
          <a:solidFill>
            <a:schemeClr val="accent4">
              <a:lumMod val="40000"/>
              <a:lumOff val="60000"/>
            </a:schemeClr>
          </a:solidFill>
        </p:spPr>
        <p:style>
          <a:lnRef idx="0">
            <a:scrgbClr r="0" g="0" b="0"/>
          </a:lnRef>
          <a:fillRef idx="0">
            <a:scrgbClr r="0" g="0" b="0"/>
          </a:fillRef>
          <a:effectRef idx="0">
            <a:scrgbClr r="0" g="0" b="0"/>
          </a:effectRef>
          <a:fontRef idx="minor">
            <a:schemeClr val="lt1"/>
          </a:fontRef>
        </p:style>
        <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GB" sz="1800" kern="1200" dirty="0">
                <a:solidFill>
                  <a:schemeClr val="tx1"/>
                </a:solidFill>
                <a:latin typeface="Times New Roman" panose="02020603050405020304" pitchFamily="18" charset="0"/>
                <a:cs typeface="Times New Roman" panose="02020603050405020304" pitchFamily="18" charset="0"/>
              </a:rPr>
              <a:t>Assessed for eligibility (n=27)</a:t>
            </a:r>
          </a:p>
        </p:txBody>
      </p:sp>
      <p:grpSp>
        <p:nvGrpSpPr>
          <p:cNvPr id="30" name="Group 29">
            <a:extLst>
              <a:ext uri="{FF2B5EF4-FFF2-40B4-BE49-F238E27FC236}">
                <a16:creationId xmlns:a16="http://schemas.microsoft.com/office/drawing/2014/main" id="{A256883C-668A-4F47-A840-ECDFB74F1646}"/>
              </a:ext>
            </a:extLst>
          </p:cNvPr>
          <p:cNvGrpSpPr/>
          <p:nvPr/>
        </p:nvGrpSpPr>
        <p:grpSpPr>
          <a:xfrm>
            <a:off x="4156547" y="1031406"/>
            <a:ext cx="4773846" cy="249491"/>
            <a:chOff x="3709076" y="817982"/>
            <a:chExt cx="4773846" cy="249491"/>
          </a:xfrm>
        </p:grpSpPr>
        <p:sp>
          <p:nvSpPr>
            <p:cNvPr id="67" name="Rectangle 66">
              <a:extLst>
                <a:ext uri="{FF2B5EF4-FFF2-40B4-BE49-F238E27FC236}">
                  <a16:creationId xmlns:a16="http://schemas.microsoft.com/office/drawing/2014/main" id="{762E8AE8-E6D1-4466-B3C6-B1EB5D273764}"/>
                </a:ext>
              </a:extLst>
            </p:cNvPr>
            <p:cNvSpPr/>
            <p:nvPr/>
          </p:nvSpPr>
          <p:spPr>
            <a:xfrm>
              <a:off x="3709076" y="817982"/>
              <a:ext cx="4773846" cy="249491"/>
            </a:xfrm>
            <a:prstGeom prst="rect">
              <a:avLst/>
            </a:prstGeom>
            <a:solidFill>
              <a:schemeClr val="bg2">
                <a:lumMod val="75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68" name="TextBox 67">
              <a:extLst>
                <a:ext uri="{FF2B5EF4-FFF2-40B4-BE49-F238E27FC236}">
                  <a16:creationId xmlns:a16="http://schemas.microsoft.com/office/drawing/2014/main" id="{99976D80-886F-4DF6-9EEE-82142FC0D417}"/>
                </a:ext>
              </a:extLst>
            </p:cNvPr>
            <p:cNvSpPr txBox="1"/>
            <p:nvPr/>
          </p:nvSpPr>
          <p:spPr>
            <a:xfrm>
              <a:off x="3709076" y="817982"/>
              <a:ext cx="4773846" cy="249491"/>
            </a:xfrm>
            <a:prstGeom prst="rect">
              <a:avLst/>
            </a:prstGeom>
            <a:solidFill>
              <a:schemeClr val="accent4">
                <a:lumMod val="40000"/>
                <a:lumOff val="60000"/>
              </a:schemeClr>
            </a:solidFill>
          </p:spPr>
          <p:style>
            <a:lnRef idx="0">
              <a:scrgbClr r="0" g="0" b="0"/>
            </a:lnRef>
            <a:fillRef idx="0">
              <a:scrgbClr r="0" g="0" b="0"/>
            </a:fillRef>
            <a:effectRef idx="0">
              <a:scrgbClr r="0" g="0" b="0"/>
            </a:effectRef>
            <a:fontRef idx="minor">
              <a:schemeClr val="lt1"/>
            </a:fontRef>
          </p:style>
          <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GB" sz="1800" kern="1200" dirty="0">
                  <a:solidFill>
                    <a:schemeClr val="tx1"/>
                  </a:solidFill>
                  <a:latin typeface="Times New Roman" panose="02020603050405020304" pitchFamily="18" charset="0"/>
                  <a:cs typeface="Times New Roman" panose="02020603050405020304" pitchFamily="18" charset="0"/>
                </a:rPr>
                <a:t>Randomized (n=24)</a:t>
              </a:r>
            </a:p>
          </p:txBody>
        </p:sp>
      </p:grpSp>
      <p:grpSp>
        <p:nvGrpSpPr>
          <p:cNvPr id="31" name="Group 30">
            <a:extLst>
              <a:ext uri="{FF2B5EF4-FFF2-40B4-BE49-F238E27FC236}">
                <a16:creationId xmlns:a16="http://schemas.microsoft.com/office/drawing/2014/main" id="{C9A16D70-71DE-47C1-B9D7-FD5212279676}"/>
              </a:ext>
            </a:extLst>
          </p:cNvPr>
          <p:cNvGrpSpPr/>
          <p:nvPr/>
        </p:nvGrpSpPr>
        <p:grpSpPr>
          <a:xfrm>
            <a:off x="3265477" y="1492534"/>
            <a:ext cx="3017382" cy="962690"/>
            <a:chOff x="2863727" y="1258981"/>
            <a:chExt cx="3017382" cy="962690"/>
          </a:xfrm>
          <a:solidFill>
            <a:schemeClr val="accent4">
              <a:lumMod val="40000"/>
              <a:lumOff val="60000"/>
            </a:schemeClr>
          </a:solidFill>
        </p:grpSpPr>
        <p:sp>
          <p:nvSpPr>
            <p:cNvPr id="65" name="Rectangle 64">
              <a:extLst>
                <a:ext uri="{FF2B5EF4-FFF2-40B4-BE49-F238E27FC236}">
                  <a16:creationId xmlns:a16="http://schemas.microsoft.com/office/drawing/2014/main" id="{9BC954E3-8C00-4F67-B06F-25FAD839B87F}"/>
                </a:ext>
              </a:extLst>
            </p:cNvPr>
            <p:cNvSpPr/>
            <p:nvPr/>
          </p:nvSpPr>
          <p:spPr>
            <a:xfrm>
              <a:off x="2863727" y="1258981"/>
              <a:ext cx="3017382" cy="962690"/>
            </a:xfrm>
            <a:prstGeom prst="rect">
              <a:avLst/>
            </a:prstGeom>
            <a:gr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66" name="TextBox 65">
              <a:extLst>
                <a:ext uri="{FF2B5EF4-FFF2-40B4-BE49-F238E27FC236}">
                  <a16:creationId xmlns:a16="http://schemas.microsoft.com/office/drawing/2014/main" id="{5CE6D8D4-ECAE-4547-8D60-962A9037C795}"/>
                </a:ext>
              </a:extLst>
            </p:cNvPr>
            <p:cNvSpPr txBox="1"/>
            <p:nvPr/>
          </p:nvSpPr>
          <p:spPr>
            <a:xfrm>
              <a:off x="2863727" y="1258981"/>
              <a:ext cx="3017382" cy="962690"/>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GB" sz="1800" kern="1200" dirty="0">
                  <a:solidFill>
                    <a:schemeClr val="tx1"/>
                  </a:solidFill>
                  <a:latin typeface="Times New Roman" panose="02020603050405020304" pitchFamily="18" charset="0"/>
                  <a:cs typeface="Times New Roman" panose="02020603050405020304" pitchFamily="18" charset="0"/>
                </a:rPr>
                <a:t>Randomized to PPSN (n=12)</a:t>
              </a:r>
            </a:p>
          </p:txBody>
        </p:sp>
      </p:grpSp>
      <p:grpSp>
        <p:nvGrpSpPr>
          <p:cNvPr id="32" name="Group 31">
            <a:extLst>
              <a:ext uri="{FF2B5EF4-FFF2-40B4-BE49-F238E27FC236}">
                <a16:creationId xmlns:a16="http://schemas.microsoft.com/office/drawing/2014/main" id="{A1200607-C411-4E39-A996-76F99B8472DE}"/>
              </a:ext>
            </a:extLst>
          </p:cNvPr>
          <p:cNvGrpSpPr/>
          <p:nvPr/>
        </p:nvGrpSpPr>
        <p:grpSpPr>
          <a:xfrm>
            <a:off x="3264459" y="3438480"/>
            <a:ext cx="3017382" cy="962690"/>
            <a:chOff x="2862709" y="3438846"/>
            <a:chExt cx="3017382" cy="962690"/>
          </a:xfrm>
        </p:grpSpPr>
        <p:sp>
          <p:nvSpPr>
            <p:cNvPr id="63" name="Rectangle 62">
              <a:extLst>
                <a:ext uri="{FF2B5EF4-FFF2-40B4-BE49-F238E27FC236}">
                  <a16:creationId xmlns:a16="http://schemas.microsoft.com/office/drawing/2014/main" id="{DEF160FD-22B5-46D4-A626-96FA5BBF5BF3}"/>
                </a:ext>
              </a:extLst>
            </p:cNvPr>
            <p:cNvSpPr/>
            <p:nvPr/>
          </p:nvSpPr>
          <p:spPr>
            <a:xfrm>
              <a:off x="2862709" y="3438846"/>
              <a:ext cx="3017382" cy="962690"/>
            </a:xfrm>
            <a:prstGeom prst="rect">
              <a:avLst/>
            </a:prstGeom>
            <a:solidFill>
              <a:schemeClr val="bg2">
                <a:lumMod val="75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64" name="TextBox 63">
              <a:extLst>
                <a:ext uri="{FF2B5EF4-FFF2-40B4-BE49-F238E27FC236}">
                  <a16:creationId xmlns:a16="http://schemas.microsoft.com/office/drawing/2014/main" id="{D55CA923-08C5-4FDC-A11F-B41D65BC2F1C}"/>
                </a:ext>
              </a:extLst>
            </p:cNvPr>
            <p:cNvSpPr txBox="1"/>
            <p:nvPr/>
          </p:nvSpPr>
          <p:spPr>
            <a:xfrm>
              <a:off x="2862709" y="3438846"/>
              <a:ext cx="3017382" cy="962690"/>
            </a:xfrm>
            <a:prstGeom prst="rect">
              <a:avLst/>
            </a:prstGeom>
            <a:solidFill>
              <a:schemeClr val="accent4">
                <a:lumMod val="40000"/>
                <a:lumOff val="60000"/>
              </a:schemeClr>
            </a:solidFill>
          </p:spPr>
          <p:style>
            <a:lnRef idx="0">
              <a:scrgbClr r="0" g="0" b="0"/>
            </a:lnRef>
            <a:fillRef idx="0">
              <a:scrgbClr r="0" g="0" b="0"/>
            </a:fillRef>
            <a:effectRef idx="0">
              <a:scrgbClr r="0" g="0" b="0"/>
            </a:effectRef>
            <a:fontRef idx="minor">
              <a:schemeClr val="lt1"/>
            </a:fontRef>
          </p:style>
          <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GB" sz="1600" kern="1200" dirty="0">
                  <a:solidFill>
                    <a:schemeClr val="tx1"/>
                  </a:solidFill>
                  <a:latin typeface="Times New Roman" panose="02020603050405020304" pitchFamily="18" charset="0"/>
                  <a:cs typeface="Times New Roman" panose="02020603050405020304" pitchFamily="18" charset="0"/>
                </a:rPr>
                <a:t>Participants consented and completed Time 1 measures (n=141)</a:t>
              </a:r>
              <a:br>
                <a:rPr lang="en-GB" sz="1600" kern="1200" dirty="0">
                  <a:solidFill>
                    <a:schemeClr val="tx1"/>
                  </a:solidFill>
                  <a:latin typeface="Times New Roman" panose="02020603050405020304" pitchFamily="18" charset="0"/>
                  <a:cs typeface="Times New Roman" panose="02020603050405020304" pitchFamily="18" charset="0"/>
                </a:rPr>
              </a:br>
              <a:r>
                <a:rPr lang="en-GB" sz="1600" kern="1200" dirty="0">
                  <a:solidFill>
                    <a:schemeClr val="tx1"/>
                  </a:solidFill>
                  <a:latin typeface="Times New Roman" panose="02020603050405020304" pitchFamily="18" charset="0"/>
                  <a:cs typeface="Times New Roman" panose="02020603050405020304" pitchFamily="18" charset="0"/>
                </a:rPr>
                <a:t>Range n per cluster = 8-19</a:t>
              </a:r>
              <a:br>
                <a:rPr lang="en-GB" sz="1600" kern="1200" dirty="0">
                  <a:solidFill>
                    <a:schemeClr val="tx1"/>
                  </a:solidFill>
                  <a:latin typeface="Times New Roman" panose="02020603050405020304" pitchFamily="18" charset="0"/>
                  <a:cs typeface="Times New Roman" panose="02020603050405020304" pitchFamily="18" charset="0"/>
                </a:rPr>
              </a:br>
              <a:r>
                <a:rPr lang="en-GB" sz="1600" kern="1200" dirty="0">
                  <a:solidFill>
                    <a:schemeClr val="tx1"/>
                  </a:solidFill>
                  <a:latin typeface="Times New Roman" panose="02020603050405020304" pitchFamily="18" charset="0"/>
                  <a:cs typeface="Times New Roman" panose="02020603050405020304" pitchFamily="18" charset="0"/>
                </a:rPr>
                <a:t>Mean n per cluster = 12</a:t>
              </a:r>
            </a:p>
          </p:txBody>
        </p:sp>
      </p:grpSp>
      <p:grpSp>
        <p:nvGrpSpPr>
          <p:cNvPr id="33" name="Group 32">
            <a:extLst>
              <a:ext uri="{FF2B5EF4-FFF2-40B4-BE49-F238E27FC236}">
                <a16:creationId xmlns:a16="http://schemas.microsoft.com/office/drawing/2014/main" id="{B189BBBA-FD7D-49B5-AC64-4DD853E45A42}"/>
              </a:ext>
            </a:extLst>
          </p:cNvPr>
          <p:cNvGrpSpPr/>
          <p:nvPr/>
        </p:nvGrpSpPr>
        <p:grpSpPr>
          <a:xfrm>
            <a:off x="3264451" y="4704565"/>
            <a:ext cx="3017382" cy="962690"/>
            <a:chOff x="2862701" y="4704931"/>
            <a:chExt cx="3017382" cy="962690"/>
          </a:xfrm>
        </p:grpSpPr>
        <p:sp>
          <p:nvSpPr>
            <p:cNvPr id="61" name="Rectangle 60">
              <a:extLst>
                <a:ext uri="{FF2B5EF4-FFF2-40B4-BE49-F238E27FC236}">
                  <a16:creationId xmlns:a16="http://schemas.microsoft.com/office/drawing/2014/main" id="{A36E9D41-6B19-40D1-9E0D-200A3294005E}"/>
                </a:ext>
              </a:extLst>
            </p:cNvPr>
            <p:cNvSpPr/>
            <p:nvPr/>
          </p:nvSpPr>
          <p:spPr>
            <a:xfrm>
              <a:off x="2862701" y="4704931"/>
              <a:ext cx="3017382" cy="962690"/>
            </a:xfrm>
            <a:prstGeom prst="rect">
              <a:avLst/>
            </a:prstGeom>
            <a:solidFill>
              <a:schemeClr val="bg2">
                <a:lumMod val="75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62" name="TextBox 61">
              <a:extLst>
                <a:ext uri="{FF2B5EF4-FFF2-40B4-BE49-F238E27FC236}">
                  <a16:creationId xmlns:a16="http://schemas.microsoft.com/office/drawing/2014/main" id="{8089384E-A7C0-47E4-BEC9-CAB891667DA7}"/>
                </a:ext>
              </a:extLst>
            </p:cNvPr>
            <p:cNvSpPr txBox="1"/>
            <p:nvPr/>
          </p:nvSpPr>
          <p:spPr>
            <a:xfrm>
              <a:off x="2862701" y="4704931"/>
              <a:ext cx="3017382" cy="962690"/>
            </a:xfrm>
            <a:prstGeom prst="rect">
              <a:avLst/>
            </a:prstGeom>
            <a:solidFill>
              <a:schemeClr val="accent4">
                <a:lumMod val="40000"/>
                <a:lumOff val="60000"/>
              </a:schemeClr>
            </a:solidFill>
          </p:spPr>
          <p:style>
            <a:lnRef idx="0">
              <a:scrgbClr r="0" g="0" b="0"/>
            </a:lnRef>
            <a:fillRef idx="0">
              <a:scrgbClr r="0" g="0" b="0"/>
            </a:fillRef>
            <a:effectRef idx="0">
              <a:scrgbClr r="0" g="0" b="0"/>
            </a:effectRef>
            <a:fontRef idx="minor">
              <a:schemeClr val="lt1"/>
            </a:fontRef>
          </p:style>
          <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GB" sz="1800" kern="1200" dirty="0">
                  <a:solidFill>
                    <a:schemeClr val="tx1"/>
                  </a:solidFill>
                  <a:latin typeface="Times New Roman" panose="02020603050405020304" pitchFamily="18" charset="0"/>
                  <a:cs typeface="Times New Roman" panose="02020603050405020304" pitchFamily="18" charset="0"/>
                </a:rPr>
                <a:t>80% of participants completed Time 2 measures (n=113)</a:t>
              </a:r>
              <a:br>
                <a:rPr lang="en-GB" sz="1800" kern="1200" dirty="0">
                  <a:solidFill>
                    <a:schemeClr val="tx1"/>
                  </a:solidFill>
                  <a:latin typeface="Times New Roman" panose="02020603050405020304" pitchFamily="18" charset="0"/>
                  <a:cs typeface="Times New Roman" panose="02020603050405020304" pitchFamily="18" charset="0"/>
                </a:rPr>
              </a:br>
              <a:r>
                <a:rPr lang="en-GB" sz="1800" kern="1200" dirty="0">
                  <a:solidFill>
                    <a:schemeClr val="tx1"/>
                  </a:solidFill>
                  <a:latin typeface="Times New Roman" panose="02020603050405020304" pitchFamily="18" charset="0"/>
                  <a:cs typeface="Times New Roman" panose="02020603050405020304" pitchFamily="18" charset="0"/>
                </a:rPr>
                <a:t>28 participants dropped out.</a:t>
              </a:r>
            </a:p>
          </p:txBody>
        </p:sp>
      </p:grpSp>
      <p:grpSp>
        <p:nvGrpSpPr>
          <p:cNvPr id="34" name="Group 33">
            <a:extLst>
              <a:ext uri="{FF2B5EF4-FFF2-40B4-BE49-F238E27FC236}">
                <a16:creationId xmlns:a16="http://schemas.microsoft.com/office/drawing/2014/main" id="{5D55E099-9479-480C-9ACD-4A7927DA47ED}"/>
              </a:ext>
            </a:extLst>
          </p:cNvPr>
          <p:cNvGrpSpPr/>
          <p:nvPr/>
        </p:nvGrpSpPr>
        <p:grpSpPr>
          <a:xfrm>
            <a:off x="3270050" y="5894601"/>
            <a:ext cx="3014090" cy="961634"/>
            <a:chOff x="2868300" y="5894967"/>
            <a:chExt cx="3014090" cy="961634"/>
          </a:xfrm>
        </p:grpSpPr>
        <p:sp>
          <p:nvSpPr>
            <p:cNvPr id="59" name="Rectangle 58">
              <a:extLst>
                <a:ext uri="{FF2B5EF4-FFF2-40B4-BE49-F238E27FC236}">
                  <a16:creationId xmlns:a16="http://schemas.microsoft.com/office/drawing/2014/main" id="{118E2085-903C-4C21-BF6E-1C0837507498}"/>
                </a:ext>
              </a:extLst>
            </p:cNvPr>
            <p:cNvSpPr/>
            <p:nvPr/>
          </p:nvSpPr>
          <p:spPr>
            <a:xfrm>
              <a:off x="2868300" y="5894967"/>
              <a:ext cx="3014090" cy="961634"/>
            </a:xfrm>
            <a:prstGeom prst="rect">
              <a:avLst/>
            </a:prstGeom>
            <a:solidFill>
              <a:schemeClr val="bg2">
                <a:lumMod val="75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60" name="TextBox 59">
              <a:extLst>
                <a:ext uri="{FF2B5EF4-FFF2-40B4-BE49-F238E27FC236}">
                  <a16:creationId xmlns:a16="http://schemas.microsoft.com/office/drawing/2014/main" id="{86CBA93D-F0BB-44C2-8F79-9CED6EE2C44F}"/>
                </a:ext>
              </a:extLst>
            </p:cNvPr>
            <p:cNvSpPr txBox="1"/>
            <p:nvPr/>
          </p:nvSpPr>
          <p:spPr>
            <a:xfrm>
              <a:off x="2868300" y="5894967"/>
              <a:ext cx="3014090" cy="961634"/>
            </a:xfrm>
            <a:prstGeom prst="rect">
              <a:avLst/>
            </a:prstGeom>
            <a:solidFill>
              <a:schemeClr val="accent4">
                <a:lumMod val="40000"/>
                <a:lumOff val="60000"/>
              </a:schemeClr>
            </a:solidFill>
          </p:spPr>
          <p:style>
            <a:lnRef idx="0">
              <a:scrgbClr r="0" g="0" b="0"/>
            </a:lnRef>
            <a:fillRef idx="0">
              <a:scrgbClr r="0" g="0" b="0"/>
            </a:fillRef>
            <a:effectRef idx="0">
              <a:scrgbClr r="0" g="0" b="0"/>
            </a:effectRef>
            <a:fontRef idx="minor">
              <a:schemeClr val="lt1"/>
            </a:fontRef>
          </p:style>
          <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GB" sz="1800" kern="1200" dirty="0">
                  <a:solidFill>
                    <a:schemeClr val="tx1"/>
                  </a:solidFill>
                  <a:latin typeface="Times New Roman" panose="02020603050405020304" pitchFamily="18" charset="0"/>
                  <a:cs typeface="Times New Roman" panose="02020603050405020304" pitchFamily="18" charset="0"/>
                </a:rPr>
                <a:t>55% of participants completed follow-up measures (n=78)</a:t>
              </a:r>
            </a:p>
          </p:txBody>
        </p:sp>
      </p:grpSp>
      <p:grpSp>
        <p:nvGrpSpPr>
          <p:cNvPr id="35" name="Group 34">
            <a:extLst>
              <a:ext uri="{FF2B5EF4-FFF2-40B4-BE49-F238E27FC236}">
                <a16:creationId xmlns:a16="http://schemas.microsoft.com/office/drawing/2014/main" id="{BC82BA14-4686-49B3-A4CC-0F27221FFCE1}"/>
              </a:ext>
            </a:extLst>
          </p:cNvPr>
          <p:cNvGrpSpPr/>
          <p:nvPr/>
        </p:nvGrpSpPr>
        <p:grpSpPr>
          <a:xfrm>
            <a:off x="1445451" y="5999322"/>
            <a:ext cx="848320" cy="424160"/>
            <a:chOff x="1043701" y="5999688"/>
            <a:chExt cx="848320" cy="424160"/>
          </a:xfrm>
        </p:grpSpPr>
        <p:sp>
          <p:nvSpPr>
            <p:cNvPr id="57" name="Rectangle 56">
              <a:extLst>
                <a:ext uri="{FF2B5EF4-FFF2-40B4-BE49-F238E27FC236}">
                  <a16:creationId xmlns:a16="http://schemas.microsoft.com/office/drawing/2014/main" id="{1B2EEA01-C246-4F10-9929-64C9BF11992F}"/>
                </a:ext>
              </a:extLst>
            </p:cNvPr>
            <p:cNvSpPr/>
            <p:nvPr/>
          </p:nvSpPr>
          <p:spPr>
            <a:xfrm>
              <a:off x="1043701" y="5999688"/>
              <a:ext cx="848320" cy="424160"/>
            </a:xfrm>
            <a:prstGeom prst="rect">
              <a:avLst/>
            </a:prstGeom>
            <a:solidFill>
              <a:schemeClr val="bg1"/>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58" name="TextBox 57">
              <a:extLst>
                <a:ext uri="{FF2B5EF4-FFF2-40B4-BE49-F238E27FC236}">
                  <a16:creationId xmlns:a16="http://schemas.microsoft.com/office/drawing/2014/main" id="{7B286738-DB97-4E49-9797-9B036543DEC5}"/>
                </a:ext>
              </a:extLst>
            </p:cNvPr>
            <p:cNvSpPr txBox="1"/>
            <p:nvPr/>
          </p:nvSpPr>
          <p:spPr>
            <a:xfrm>
              <a:off x="1043701" y="5999688"/>
              <a:ext cx="848320" cy="42416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endParaRPr lang="en-GB" sz="1000" kern="1200" dirty="0">
                <a:solidFill>
                  <a:schemeClr val="tx1"/>
                </a:solidFill>
                <a:latin typeface="Times New Roman" panose="02020603050405020304" pitchFamily="18" charset="0"/>
                <a:cs typeface="Times New Roman" panose="02020603050405020304" pitchFamily="18" charset="0"/>
              </a:endParaRPr>
            </a:p>
          </p:txBody>
        </p:sp>
      </p:grpSp>
      <p:grpSp>
        <p:nvGrpSpPr>
          <p:cNvPr id="36" name="Group 35">
            <a:extLst>
              <a:ext uri="{FF2B5EF4-FFF2-40B4-BE49-F238E27FC236}">
                <a16:creationId xmlns:a16="http://schemas.microsoft.com/office/drawing/2014/main" id="{569814C9-EF64-4DC8-BA69-3D586D259370}"/>
              </a:ext>
            </a:extLst>
          </p:cNvPr>
          <p:cNvGrpSpPr/>
          <p:nvPr/>
        </p:nvGrpSpPr>
        <p:grpSpPr>
          <a:xfrm>
            <a:off x="6871116" y="1482538"/>
            <a:ext cx="3017382" cy="962690"/>
            <a:chOff x="6411093" y="1258981"/>
            <a:chExt cx="3017382" cy="962690"/>
          </a:xfrm>
          <a:solidFill>
            <a:schemeClr val="accent4">
              <a:lumMod val="40000"/>
              <a:lumOff val="60000"/>
            </a:schemeClr>
          </a:solidFill>
        </p:grpSpPr>
        <p:sp>
          <p:nvSpPr>
            <p:cNvPr id="55" name="Rectangle 54">
              <a:extLst>
                <a:ext uri="{FF2B5EF4-FFF2-40B4-BE49-F238E27FC236}">
                  <a16:creationId xmlns:a16="http://schemas.microsoft.com/office/drawing/2014/main" id="{5796F29F-3772-4034-9421-2C0DF15C410F}"/>
                </a:ext>
              </a:extLst>
            </p:cNvPr>
            <p:cNvSpPr/>
            <p:nvPr/>
          </p:nvSpPr>
          <p:spPr>
            <a:xfrm>
              <a:off x="6411093" y="1258981"/>
              <a:ext cx="3017382" cy="962690"/>
            </a:xfrm>
            <a:prstGeom prst="rect">
              <a:avLst/>
            </a:prstGeom>
            <a:gr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56" name="TextBox 55">
              <a:extLst>
                <a:ext uri="{FF2B5EF4-FFF2-40B4-BE49-F238E27FC236}">
                  <a16:creationId xmlns:a16="http://schemas.microsoft.com/office/drawing/2014/main" id="{9CEE3ED5-D791-4014-9A0E-E683E8371D21}"/>
                </a:ext>
              </a:extLst>
            </p:cNvPr>
            <p:cNvSpPr txBox="1"/>
            <p:nvPr/>
          </p:nvSpPr>
          <p:spPr>
            <a:xfrm>
              <a:off x="6411093" y="1258981"/>
              <a:ext cx="3017382" cy="962690"/>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GB" sz="1800" kern="1200" dirty="0">
                  <a:solidFill>
                    <a:schemeClr val="tx1"/>
                  </a:solidFill>
                  <a:latin typeface="Times New Roman" panose="02020603050405020304" pitchFamily="18" charset="0"/>
                  <a:cs typeface="Times New Roman" panose="02020603050405020304" pitchFamily="18" charset="0"/>
                </a:rPr>
                <a:t>Randomized to WL (n=12)</a:t>
              </a:r>
            </a:p>
          </p:txBody>
        </p:sp>
      </p:grpSp>
      <p:grpSp>
        <p:nvGrpSpPr>
          <p:cNvPr id="37" name="Group 36">
            <a:extLst>
              <a:ext uri="{FF2B5EF4-FFF2-40B4-BE49-F238E27FC236}">
                <a16:creationId xmlns:a16="http://schemas.microsoft.com/office/drawing/2014/main" id="{67118976-3FBD-4226-A5F1-228377CDCA27}"/>
              </a:ext>
            </a:extLst>
          </p:cNvPr>
          <p:cNvGrpSpPr/>
          <p:nvPr/>
        </p:nvGrpSpPr>
        <p:grpSpPr>
          <a:xfrm>
            <a:off x="6805132" y="3438480"/>
            <a:ext cx="3017382" cy="962690"/>
            <a:chOff x="6403382" y="3438846"/>
            <a:chExt cx="3017382" cy="962690"/>
          </a:xfrm>
        </p:grpSpPr>
        <p:sp>
          <p:nvSpPr>
            <p:cNvPr id="53" name="Rectangle 52">
              <a:extLst>
                <a:ext uri="{FF2B5EF4-FFF2-40B4-BE49-F238E27FC236}">
                  <a16:creationId xmlns:a16="http://schemas.microsoft.com/office/drawing/2014/main" id="{EC77225E-9F8E-40A1-865F-4BA518AAE67A}"/>
                </a:ext>
              </a:extLst>
            </p:cNvPr>
            <p:cNvSpPr/>
            <p:nvPr/>
          </p:nvSpPr>
          <p:spPr>
            <a:xfrm>
              <a:off x="6403382" y="3438846"/>
              <a:ext cx="3017382" cy="962690"/>
            </a:xfrm>
            <a:prstGeom prst="rect">
              <a:avLst/>
            </a:prstGeom>
            <a:solidFill>
              <a:schemeClr val="bg2">
                <a:lumMod val="75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54" name="TextBox 53">
              <a:extLst>
                <a:ext uri="{FF2B5EF4-FFF2-40B4-BE49-F238E27FC236}">
                  <a16:creationId xmlns:a16="http://schemas.microsoft.com/office/drawing/2014/main" id="{F5A3B60E-E8E2-4F39-ABAB-F1CA40658181}"/>
                </a:ext>
              </a:extLst>
            </p:cNvPr>
            <p:cNvSpPr txBox="1"/>
            <p:nvPr/>
          </p:nvSpPr>
          <p:spPr>
            <a:xfrm>
              <a:off x="6403382" y="3438846"/>
              <a:ext cx="3017382" cy="962690"/>
            </a:xfrm>
            <a:prstGeom prst="rect">
              <a:avLst/>
            </a:prstGeom>
            <a:solidFill>
              <a:schemeClr val="accent4">
                <a:lumMod val="40000"/>
                <a:lumOff val="60000"/>
              </a:schemeClr>
            </a:solidFill>
          </p:spPr>
          <p:style>
            <a:lnRef idx="0">
              <a:scrgbClr r="0" g="0" b="0"/>
            </a:lnRef>
            <a:fillRef idx="0">
              <a:scrgbClr r="0" g="0" b="0"/>
            </a:fillRef>
            <a:effectRef idx="0">
              <a:scrgbClr r="0" g="0" b="0"/>
            </a:effectRef>
            <a:fontRef idx="minor">
              <a:schemeClr val="lt1"/>
            </a:fontRef>
          </p:style>
          <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GB" sz="1600" kern="1200" dirty="0">
                  <a:solidFill>
                    <a:schemeClr val="tx1"/>
                  </a:solidFill>
                  <a:latin typeface="Times New Roman" panose="02020603050405020304" pitchFamily="18" charset="0"/>
                  <a:cs typeface="Times New Roman" panose="02020603050405020304" pitchFamily="18" charset="0"/>
                </a:rPr>
                <a:t>Participants consented and completed Time 1 measures (n=136)</a:t>
              </a:r>
              <a:br>
                <a:rPr lang="en-GB" sz="1600" kern="1200" dirty="0">
                  <a:solidFill>
                    <a:schemeClr val="tx1"/>
                  </a:solidFill>
                  <a:latin typeface="Times New Roman" panose="02020603050405020304" pitchFamily="18" charset="0"/>
                  <a:cs typeface="Times New Roman" panose="02020603050405020304" pitchFamily="18" charset="0"/>
                </a:rPr>
              </a:br>
              <a:r>
                <a:rPr lang="en-GB" sz="1600" kern="1200" dirty="0">
                  <a:solidFill>
                    <a:schemeClr val="tx1"/>
                  </a:solidFill>
                  <a:latin typeface="Times New Roman" panose="02020603050405020304" pitchFamily="18" charset="0"/>
                  <a:cs typeface="Times New Roman" panose="02020603050405020304" pitchFamily="18" charset="0"/>
                </a:rPr>
                <a:t>Range n per cluster = 9-21</a:t>
              </a:r>
              <a:br>
                <a:rPr lang="en-GB" sz="1600" kern="1200" dirty="0">
                  <a:solidFill>
                    <a:schemeClr val="tx1"/>
                  </a:solidFill>
                  <a:latin typeface="Times New Roman" panose="02020603050405020304" pitchFamily="18" charset="0"/>
                  <a:cs typeface="Times New Roman" panose="02020603050405020304" pitchFamily="18" charset="0"/>
                </a:rPr>
              </a:br>
              <a:r>
                <a:rPr lang="en-GB" sz="1600" kern="1200" dirty="0">
                  <a:solidFill>
                    <a:schemeClr val="tx1"/>
                  </a:solidFill>
                  <a:latin typeface="Times New Roman" panose="02020603050405020304" pitchFamily="18" charset="0"/>
                  <a:cs typeface="Times New Roman" panose="02020603050405020304" pitchFamily="18" charset="0"/>
                </a:rPr>
                <a:t>Mean n per cluster = 12</a:t>
              </a:r>
            </a:p>
          </p:txBody>
        </p:sp>
      </p:grpSp>
      <p:grpSp>
        <p:nvGrpSpPr>
          <p:cNvPr id="38" name="Group 37">
            <a:extLst>
              <a:ext uri="{FF2B5EF4-FFF2-40B4-BE49-F238E27FC236}">
                <a16:creationId xmlns:a16="http://schemas.microsoft.com/office/drawing/2014/main" id="{4CC996B5-2559-4662-AAE5-ADEE242A38C4}"/>
              </a:ext>
            </a:extLst>
          </p:cNvPr>
          <p:cNvGrpSpPr/>
          <p:nvPr/>
        </p:nvGrpSpPr>
        <p:grpSpPr>
          <a:xfrm>
            <a:off x="6799211" y="4663005"/>
            <a:ext cx="3017382" cy="962690"/>
            <a:chOff x="6397461" y="4663371"/>
            <a:chExt cx="3017382" cy="962690"/>
          </a:xfrm>
        </p:grpSpPr>
        <p:sp>
          <p:nvSpPr>
            <p:cNvPr id="51" name="Rectangle 50">
              <a:extLst>
                <a:ext uri="{FF2B5EF4-FFF2-40B4-BE49-F238E27FC236}">
                  <a16:creationId xmlns:a16="http://schemas.microsoft.com/office/drawing/2014/main" id="{21C830B2-6E82-43A2-BF99-6741C01FCCBE}"/>
                </a:ext>
              </a:extLst>
            </p:cNvPr>
            <p:cNvSpPr/>
            <p:nvPr/>
          </p:nvSpPr>
          <p:spPr>
            <a:xfrm>
              <a:off x="6397461" y="4663371"/>
              <a:ext cx="3017382" cy="962690"/>
            </a:xfrm>
            <a:prstGeom prst="rect">
              <a:avLst/>
            </a:prstGeom>
            <a:solidFill>
              <a:schemeClr val="bg2">
                <a:lumMod val="75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52" name="TextBox 51">
              <a:extLst>
                <a:ext uri="{FF2B5EF4-FFF2-40B4-BE49-F238E27FC236}">
                  <a16:creationId xmlns:a16="http://schemas.microsoft.com/office/drawing/2014/main" id="{152AC43B-8B7D-4183-B465-C9F63A7CCCD4}"/>
                </a:ext>
              </a:extLst>
            </p:cNvPr>
            <p:cNvSpPr txBox="1"/>
            <p:nvPr/>
          </p:nvSpPr>
          <p:spPr>
            <a:xfrm>
              <a:off x="6397461" y="4663371"/>
              <a:ext cx="3017382" cy="962690"/>
            </a:xfrm>
            <a:prstGeom prst="rect">
              <a:avLst/>
            </a:prstGeom>
            <a:solidFill>
              <a:schemeClr val="accent4">
                <a:lumMod val="40000"/>
                <a:lumOff val="60000"/>
              </a:schemeClr>
            </a:solidFill>
          </p:spPr>
          <p:style>
            <a:lnRef idx="0">
              <a:scrgbClr r="0" g="0" b="0"/>
            </a:lnRef>
            <a:fillRef idx="0">
              <a:scrgbClr r="0" g="0" b="0"/>
            </a:fillRef>
            <a:effectRef idx="0">
              <a:scrgbClr r="0" g="0" b="0"/>
            </a:effectRef>
            <a:fontRef idx="minor">
              <a:schemeClr val="lt1"/>
            </a:fontRef>
          </p:style>
          <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GB" sz="1800" kern="1200" dirty="0">
                  <a:solidFill>
                    <a:schemeClr val="tx1"/>
                  </a:solidFill>
                  <a:latin typeface="Times New Roman" panose="02020603050405020304" pitchFamily="18" charset="0"/>
                  <a:cs typeface="Times New Roman" panose="02020603050405020304" pitchFamily="18" charset="0"/>
                </a:rPr>
                <a:t>74% of participants  completed Time 2 measures (n=100)</a:t>
              </a:r>
              <a:br>
                <a:rPr lang="en-GB" sz="1800" kern="1200" dirty="0">
                  <a:solidFill>
                    <a:schemeClr val="tx1"/>
                  </a:solidFill>
                  <a:latin typeface="Times New Roman" panose="02020603050405020304" pitchFamily="18" charset="0"/>
                  <a:cs typeface="Times New Roman" panose="02020603050405020304" pitchFamily="18" charset="0"/>
                </a:rPr>
              </a:br>
              <a:r>
                <a:rPr lang="en-GB" sz="1800" kern="1200" dirty="0">
                  <a:solidFill>
                    <a:schemeClr val="tx1"/>
                  </a:solidFill>
                  <a:latin typeface="Times New Roman" panose="02020603050405020304" pitchFamily="18" charset="0"/>
                  <a:cs typeface="Times New Roman" panose="02020603050405020304" pitchFamily="18" charset="0"/>
                </a:rPr>
                <a:t>36 participants dropped out.</a:t>
              </a:r>
            </a:p>
          </p:txBody>
        </p:sp>
      </p:grpSp>
      <p:grpSp>
        <p:nvGrpSpPr>
          <p:cNvPr id="39" name="Group 38">
            <a:extLst>
              <a:ext uri="{FF2B5EF4-FFF2-40B4-BE49-F238E27FC236}">
                <a16:creationId xmlns:a16="http://schemas.microsoft.com/office/drawing/2014/main" id="{7989EF34-853A-4536-AF30-2C83BF6534D1}"/>
              </a:ext>
            </a:extLst>
          </p:cNvPr>
          <p:cNvGrpSpPr/>
          <p:nvPr/>
        </p:nvGrpSpPr>
        <p:grpSpPr>
          <a:xfrm>
            <a:off x="6788233" y="5893545"/>
            <a:ext cx="3017382" cy="962690"/>
            <a:chOff x="6386483" y="5893911"/>
            <a:chExt cx="3017382" cy="962690"/>
          </a:xfrm>
          <a:solidFill>
            <a:schemeClr val="accent4">
              <a:lumMod val="40000"/>
              <a:lumOff val="60000"/>
            </a:schemeClr>
          </a:solidFill>
        </p:grpSpPr>
        <p:sp>
          <p:nvSpPr>
            <p:cNvPr id="49" name="Rectangle 48">
              <a:extLst>
                <a:ext uri="{FF2B5EF4-FFF2-40B4-BE49-F238E27FC236}">
                  <a16:creationId xmlns:a16="http://schemas.microsoft.com/office/drawing/2014/main" id="{018702DC-BA6C-423F-84CC-295AF1BDD233}"/>
                </a:ext>
              </a:extLst>
            </p:cNvPr>
            <p:cNvSpPr/>
            <p:nvPr/>
          </p:nvSpPr>
          <p:spPr>
            <a:xfrm>
              <a:off x="6386483" y="5893911"/>
              <a:ext cx="3017382" cy="962690"/>
            </a:xfrm>
            <a:prstGeom prst="rect">
              <a:avLst/>
            </a:prstGeom>
            <a:gr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50" name="TextBox 49">
              <a:extLst>
                <a:ext uri="{FF2B5EF4-FFF2-40B4-BE49-F238E27FC236}">
                  <a16:creationId xmlns:a16="http://schemas.microsoft.com/office/drawing/2014/main" id="{E99ED573-A17E-4076-B06D-2283137ECCB1}"/>
                </a:ext>
              </a:extLst>
            </p:cNvPr>
            <p:cNvSpPr txBox="1"/>
            <p:nvPr/>
          </p:nvSpPr>
          <p:spPr>
            <a:xfrm>
              <a:off x="6386483" y="5893911"/>
              <a:ext cx="3017382" cy="962690"/>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GB" sz="1800" kern="1200" dirty="0">
                  <a:solidFill>
                    <a:schemeClr val="tx1"/>
                  </a:solidFill>
                  <a:latin typeface="Times New Roman" panose="02020603050405020304" pitchFamily="18" charset="0"/>
                  <a:cs typeface="Times New Roman" panose="02020603050405020304" pitchFamily="18" charset="0"/>
                </a:rPr>
                <a:t>WL participants were offered the intervention programme. </a:t>
              </a:r>
            </a:p>
          </p:txBody>
        </p:sp>
      </p:grpSp>
      <p:grpSp>
        <p:nvGrpSpPr>
          <p:cNvPr id="40" name="Group 39">
            <a:extLst>
              <a:ext uri="{FF2B5EF4-FFF2-40B4-BE49-F238E27FC236}">
                <a16:creationId xmlns:a16="http://schemas.microsoft.com/office/drawing/2014/main" id="{F6F5C991-ED8A-434A-B571-4E84357EA533}"/>
              </a:ext>
            </a:extLst>
          </p:cNvPr>
          <p:cNvGrpSpPr/>
          <p:nvPr/>
        </p:nvGrpSpPr>
        <p:grpSpPr>
          <a:xfrm>
            <a:off x="9898229" y="4374615"/>
            <a:ext cx="848320" cy="64612"/>
            <a:chOff x="9496479" y="4374981"/>
            <a:chExt cx="848320" cy="64612"/>
          </a:xfrm>
        </p:grpSpPr>
        <p:sp>
          <p:nvSpPr>
            <p:cNvPr id="47" name="Rectangle 46">
              <a:extLst>
                <a:ext uri="{FF2B5EF4-FFF2-40B4-BE49-F238E27FC236}">
                  <a16:creationId xmlns:a16="http://schemas.microsoft.com/office/drawing/2014/main" id="{117FBB2F-4EFC-410A-A3F5-81B45C3A3D6E}"/>
                </a:ext>
              </a:extLst>
            </p:cNvPr>
            <p:cNvSpPr/>
            <p:nvPr/>
          </p:nvSpPr>
          <p:spPr>
            <a:xfrm flipV="1">
              <a:off x="9496479" y="4374981"/>
              <a:ext cx="848320" cy="64612"/>
            </a:xfrm>
            <a:prstGeom prst="rect">
              <a:avLst/>
            </a:prstGeom>
            <a:solidFill>
              <a:schemeClr val="bg1"/>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48" name="TextBox 47">
              <a:extLst>
                <a:ext uri="{FF2B5EF4-FFF2-40B4-BE49-F238E27FC236}">
                  <a16:creationId xmlns:a16="http://schemas.microsoft.com/office/drawing/2014/main" id="{F36043C9-5AC5-4924-9CE2-5425F3E3D3D5}"/>
                </a:ext>
              </a:extLst>
            </p:cNvPr>
            <p:cNvSpPr txBox="1"/>
            <p:nvPr/>
          </p:nvSpPr>
          <p:spPr>
            <a:xfrm rot="10800000">
              <a:off x="9496479" y="4374981"/>
              <a:ext cx="848320" cy="6461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endParaRPr lang="en-GB" sz="500" kern="1200" dirty="0">
                <a:solidFill>
                  <a:schemeClr val="tx1"/>
                </a:solidFill>
                <a:latin typeface="Times New Roman" panose="02020603050405020304" pitchFamily="18" charset="0"/>
                <a:cs typeface="Times New Roman" panose="02020603050405020304" pitchFamily="18" charset="0"/>
              </a:endParaRPr>
            </a:p>
          </p:txBody>
        </p:sp>
      </p:grpSp>
      <p:grpSp>
        <p:nvGrpSpPr>
          <p:cNvPr id="41" name="Group 40">
            <a:extLst>
              <a:ext uri="{FF2B5EF4-FFF2-40B4-BE49-F238E27FC236}">
                <a16:creationId xmlns:a16="http://schemas.microsoft.com/office/drawing/2014/main" id="{F7D74F37-90B5-46D9-8B89-D3EB830DF2ED}"/>
              </a:ext>
            </a:extLst>
          </p:cNvPr>
          <p:cNvGrpSpPr/>
          <p:nvPr/>
        </p:nvGrpSpPr>
        <p:grpSpPr>
          <a:xfrm>
            <a:off x="8520635" y="2486304"/>
            <a:ext cx="1764769" cy="570304"/>
            <a:chOff x="8118885" y="2486670"/>
            <a:chExt cx="1764769" cy="570304"/>
          </a:xfrm>
        </p:grpSpPr>
        <p:sp>
          <p:nvSpPr>
            <p:cNvPr id="45" name="Rectangle 44">
              <a:extLst>
                <a:ext uri="{FF2B5EF4-FFF2-40B4-BE49-F238E27FC236}">
                  <a16:creationId xmlns:a16="http://schemas.microsoft.com/office/drawing/2014/main" id="{D98D35F0-0F8B-4CA0-84F3-55FD1FB1CE0A}"/>
                </a:ext>
              </a:extLst>
            </p:cNvPr>
            <p:cNvSpPr/>
            <p:nvPr/>
          </p:nvSpPr>
          <p:spPr>
            <a:xfrm>
              <a:off x="8118885" y="2486670"/>
              <a:ext cx="1764769" cy="570304"/>
            </a:xfrm>
            <a:prstGeom prst="rect">
              <a:avLst/>
            </a:prstGeom>
            <a:solidFill>
              <a:schemeClr val="bg2">
                <a:lumMod val="75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46" name="TextBox 45">
              <a:extLst>
                <a:ext uri="{FF2B5EF4-FFF2-40B4-BE49-F238E27FC236}">
                  <a16:creationId xmlns:a16="http://schemas.microsoft.com/office/drawing/2014/main" id="{44616DFE-41D1-4AC6-9261-760CAA3C2484}"/>
                </a:ext>
              </a:extLst>
            </p:cNvPr>
            <p:cNvSpPr txBox="1"/>
            <p:nvPr/>
          </p:nvSpPr>
          <p:spPr>
            <a:xfrm>
              <a:off x="8118885" y="2486670"/>
              <a:ext cx="1764769" cy="570304"/>
            </a:xfrm>
            <a:prstGeom prst="rect">
              <a:avLst/>
            </a:prstGeom>
            <a:solidFill>
              <a:schemeClr val="accent5">
                <a:lumMod val="40000"/>
                <a:lumOff val="60000"/>
              </a:schemeClr>
            </a:solidFill>
          </p:spPr>
          <p:style>
            <a:lnRef idx="0">
              <a:scrgbClr r="0" g="0" b="0"/>
            </a:lnRef>
            <a:fillRef idx="0">
              <a:scrgbClr r="0" g="0" b="0"/>
            </a:fillRef>
            <a:effectRef idx="0">
              <a:scrgbClr r="0" g="0" b="0"/>
            </a:effectRef>
            <a:fontRef idx="minor">
              <a:schemeClr val="lt1"/>
            </a:fontRef>
          </p:style>
          <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GB" sz="1200" kern="1200" dirty="0">
                  <a:solidFill>
                    <a:schemeClr val="tx1"/>
                  </a:solidFill>
                  <a:latin typeface="Times New Roman" panose="02020603050405020304" pitchFamily="18" charset="0"/>
                  <a:cs typeface="Times New Roman" panose="02020603050405020304" pitchFamily="18" charset="0"/>
                </a:rPr>
                <a:t> Agreed to participate but dropped out due to lack of uptake (n=1)</a:t>
              </a:r>
            </a:p>
          </p:txBody>
        </p:sp>
      </p:grpSp>
      <p:sp>
        <p:nvSpPr>
          <p:cNvPr id="44" name="TextBox 43">
            <a:extLst>
              <a:ext uri="{FF2B5EF4-FFF2-40B4-BE49-F238E27FC236}">
                <a16:creationId xmlns:a16="http://schemas.microsoft.com/office/drawing/2014/main" id="{F86A039F-DB10-444E-BC05-75E7C1413D9A}"/>
              </a:ext>
            </a:extLst>
          </p:cNvPr>
          <p:cNvSpPr txBox="1"/>
          <p:nvPr/>
        </p:nvSpPr>
        <p:spPr>
          <a:xfrm>
            <a:off x="6980433" y="538509"/>
            <a:ext cx="2872234" cy="443853"/>
          </a:xfrm>
          <a:prstGeom prst="rect">
            <a:avLst/>
          </a:prstGeom>
          <a:solidFill>
            <a:schemeClr val="accent5">
              <a:lumMod val="40000"/>
              <a:lumOff val="60000"/>
            </a:schemeClr>
          </a:solidFill>
        </p:spPr>
        <p:style>
          <a:lnRef idx="0">
            <a:scrgbClr r="0" g="0" b="0"/>
          </a:lnRef>
          <a:fillRef idx="0">
            <a:scrgbClr r="0" g="0" b="0"/>
          </a:fillRef>
          <a:effectRef idx="0">
            <a:scrgbClr r="0" g="0" b="0"/>
          </a:effectRef>
          <a:fontRef idx="minor">
            <a:schemeClr val="lt1"/>
          </a:fontRef>
        </p:style>
        <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GB" sz="1000" kern="1200" dirty="0">
                <a:solidFill>
                  <a:schemeClr val="tx1"/>
                </a:solidFill>
                <a:latin typeface="Times New Roman" panose="02020603050405020304" pitchFamily="18" charset="0"/>
                <a:cs typeface="Times New Roman" panose="02020603050405020304" pitchFamily="18" charset="0"/>
              </a:rPr>
              <a:t>Excluded:</a:t>
            </a:r>
            <a:br>
              <a:rPr lang="en-GB" sz="1000" kern="1200" dirty="0">
                <a:solidFill>
                  <a:schemeClr val="tx1"/>
                </a:solidFill>
                <a:latin typeface="Times New Roman" panose="02020603050405020304" pitchFamily="18" charset="0"/>
                <a:cs typeface="Times New Roman" panose="02020603050405020304" pitchFamily="18" charset="0"/>
              </a:rPr>
            </a:br>
            <a:r>
              <a:rPr lang="en-GB" sz="1000" kern="1200" dirty="0">
                <a:solidFill>
                  <a:schemeClr val="tx1"/>
                </a:solidFill>
                <a:latin typeface="Times New Roman" panose="02020603050405020304" pitchFamily="18" charset="0"/>
                <a:cs typeface="Times New Roman" panose="02020603050405020304" pitchFamily="18" charset="0"/>
              </a:rPr>
              <a:t>Did not meet inclusion criteria (n=2)</a:t>
            </a:r>
            <a:br>
              <a:rPr lang="en-GB" sz="1000" kern="1200" dirty="0">
                <a:solidFill>
                  <a:schemeClr val="tx1"/>
                </a:solidFill>
                <a:latin typeface="Times New Roman" panose="02020603050405020304" pitchFamily="18" charset="0"/>
                <a:cs typeface="Times New Roman" panose="02020603050405020304" pitchFamily="18" charset="0"/>
              </a:rPr>
            </a:br>
            <a:r>
              <a:rPr lang="en-GB" sz="1000" kern="1200" dirty="0">
                <a:solidFill>
                  <a:schemeClr val="tx1"/>
                </a:solidFill>
                <a:latin typeface="Times New Roman" panose="02020603050405020304" pitchFamily="18" charset="0"/>
                <a:cs typeface="Times New Roman" panose="02020603050405020304" pitchFamily="18" charset="0"/>
              </a:rPr>
              <a:t>Other (n=1)</a:t>
            </a:r>
          </a:p>
        </p:txBody>
      </p:sp>
      <p:sp>
        <p:nvSpPr>
          <p:cNvPr id="2" name="TextBox 1">
            <a:extLst>
              <a:ext uri="{FF2B5EF4-FFF2-40B4-BE49-F238E27FC236}">
                <a16:creationId xmlns:a16="http://schemas.microsoft.com/office/drawing/2014/main" id="{328F3F26-2B71-4A09-840C-ED0D47FEF19A}"/>
              </a:ext>
            </a:extLst>
          </p:cNvPr>
          <p:cNvSpPr txBox="1"/>
          <p:nvPr/>
        </p:nvSpPr>
        <p:spPr>
          <a:xfrm>
            <a:off x="515566" y="2577828"/>
            <a:ext cx="1842369" cy="1200329"/>
          </a:xfrm>
          <a:prstGeom prst="rect">
            <a:avLst/>
          </a:prstGeom>
          <a:noFill/>
        </p:spPr>
        <p:txBody>
          <a:bodyPr wrap="square" rtlCol="0">
            <a:spAutoFit/>
          </a:bodyPr>
          <a:lstStyle/>
          <a:p>
            <a:r>
              <a:rPr lang="en-IE" dirty="0">
                <a:solidFill>
                  <a:schemeClr val="bg2">
                    <a:lumMod val="50000"/>
                  </a:schemeClr>
                </a:solidFill>
              </a:rPr>
              <a:t>Figure 1. CONSORT diagram of flow through trial.</a:t>
            </a:r>
          </a:p>
        </p:txBody>
      </p:sp>
    </p:spTree>
    <p:extLst>
      <p:ext uri="{BB962C8B-B14F-4D97-AF65-F5344CB8AC3E}">
        <p14:creationId xmlns:p14="http://schemas.microsoft.com/office/powerpoint/2010/main" val="249793027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2">
            <a:alpha val="35000"/>
          </a:schemeClr>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5278130-DFE0-457B-8698-88DF69019D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1" name="Rectangle 10">
            <a:extLst>
              <a:ext uri="{FF2B5EF4-FFF2-40B4-BE49-F238E27FC236}">
                <a16:creationId xmlns:a16="http://schemas.microsoft.com/office/drawing/2014/main" id="{2F99531B-1681-4D6E-BECB-18325B33A6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3" name="Rectangle 12">
            <a:extLst>
              <a:ext uri="{FF2B5EF4-FFF2-40B4-BE49-F238E27FC236}">
                <a16:creationId xmlns:a16="http://schemas.microsoft.com/office/drawing/2014/main" id="{20344094-430A-400B-804B-910E696A1A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78324" y="709375"/>
            <a:ext cx="10713676" cy="543331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53C67DF-7782-4E57-AB9B-F1B4811AD8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543451" y="1248213"/>
            <a:ext cx="5413238" cy="4326335"/>
          </a:xfrm>
          <a:prstGeom prst="rect">
            <a:avLst/>
          </a:prstGeom>
          <a:solidFill>
            <a:schemeClr val="accent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62966A5-00C6-B246-A881-E3EABAA73F0E}"/>
              </a:ext>
            </a:extLst>
          </p:cNvPr>
          <p:cNvSpPr>
            <a:spLocks noGrp="1"/>
          </p:cNvSpPr>
          <p:nvPr>
            <p:ph type="title"/>
          </p:nvPr>
        </p:nvSpPr>
        <p:spPr>
          <a:xfrm>
            <a:off x="504967" y="675564"/>
            <a:ext cx="3609833" cy="5204085"/>
          </a:xfrm>
        </p:spPr>
        <p:txBody>
          <a:bodyPr>
            <a:normAutofit/>
          </a:bodyPr>
          <a:lstStyle/>
          <a:p>
            <a:r>
              <a:rPr lang="en-US" dirty="0"/>
              <a:t>Increased awareness of daily struggles families experience</a:t>
            </a:r>
          </a:p>
        </p:txBody>
      </p:sp>
      <p:cxnSp>
        <p:nvCxnSpPr>
          <p:cNvPr id="17" name="Straight Connector 16">
            <a:extLst>
              <a:ext uri="{FF2B5EF4-FFF2-40B4-BE49-F238E27FC236}">
                <a16:creationId xmlns:a16="http://schemas.microsoft.com/office/drawing/2014/main" id="{B03A5AE3-BD30-455C-842B-7626C8BEF09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365990" y="5610"/>
            <a:ext cx="0" cy="685800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DBECAA5-1F2D-470D-875C-8F2C2CA3E5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18001"/>
            <a:ext cx="12192000" cy="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2CFBB2E5-70EC-4085-85CD-40D54F519651}"/>
              </a:ext>
            </a:extLst>
          </p:cNvPr>
          <p:cNvGraphicFramePr>
            <a:graphicFrameLocks noGrp="1"/>
          </p:cNvGraphicFramePr>
          <p:nvPr>
            <p:ph idx="1"/>
            <p:extLst>
              <p:ext uri="{D42A27DB-BD31-4B8C-83A1-F6EECF244321}">
                <p14:modId xmlns:p14="http://schemas.microsoft.com/office/powerpoint/2010/main" val="931568788"/>
              </p:ext>
            </p:extLst>
          </p:nvPr>
        </p:nvGraphicFramePr>
        <p:xfrm>
          <a:off x="4776730" y="819369"/>
          <a:ext cx="6589260" cy="52439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7947788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D9884A-BE83-0F44-948C-76251FD95D86}"/>
              </a:ext>
            </a:extLst>
          </p:cNvPr>
          <p:cNvSpPr>
            <a:spLocks noGrp="1"/>
          </p:cNvSpPr>
          <p:nvPr>
            <p:ph type="title"/>
          </p:nvPr>
        </p:nvSpPr>
        <p:spPr>
          <a:xfrm>
            <a:off x="396573" y="320675"/>
            <a:ext cx="11407487" cy="1325563"/>
          </a:xfrm>
        </p:spPr>
        <p:txBody>
          <a:bodyPr>
            <a:normAutofit/>
          </a:bodyPr>
          <a:lstStyle/>
          <a:p>
            <a:r>
              <a:rPr lang="en-US" sz="5400"/>
              <a:t>Support at all levels</a:t>
            </a:r>
          </a:p>
        </p:txBody>
      </p:sp>
      <p:sp>
        <p:nvSpPr>
          <p:cNvPr id="16" name="Rectangle 8">
            <a:extLst>
              <a:ext uri="{FF2B5EF4-FFF2-40B4-BE49-F238E27FC236}">
                <a16:creationId xmlns:a16="http://schemas.microsoft.com/office/drawing/2014/main" id="{37E32B78-23DD-4E77-8B9C-7779E3BF20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6124" cy="6858000"/>
          </a:xfrm>
          <a:prstGeom prst="rect">
            <a:avLst/>
          </a:prstGeom>
          <a:solidFill>
            <a:srgbClr val="4472C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17" name="Content Placeholder 2">
            <a:extLst>
              <a:ext uri="{FF2B5EF4-FFF2-40B4-BE49-F238E27FC236}">
                <a16:creationId xmlns:a16="http://schemas.microsoft.com/office/drawing/2014/main" id="{6089D89A-6C81-4C85-B2D4-6E92F98C0115}"/>
              </a:ext>
            </a:extLst>
          </p:cNvPr>
          <p:cNvGraphicFramePr>
            <a:graphicFrameLocks noGrp="1"/>
          </p:cNvGraphicFramePr>
          <p:nvPr>
            <p:ph idx="1"/>
            <p:extLst>
              <p:ext uri="{D42A27DB-BD31-4B8C-83A1-F6EECF244321}">
                <p14:modId xmlns:p14="http://schemas.microsoft.com/office/powerpoint/2010/main" val="2391004116"/>
              </p:ext>
            </p:extLst>
          </p:nvPr>
        </p:nvGraphicFramePr>
        <p:xfrm>
          <a:off x="396574" y="1825625"/>
          <a:ext cx="11407487"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58787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82800FD8-7EEC-5844-930A-31A1CF563111}"/>
              </a:ext>
            </a:extLst>
          </p:cNvPr>
          <p:cNvSpPr>
            <a:spLocks noGrp="1"/>
          </p:cNvSpPr>
          <p:nvPr>
            <p:ph type="title"/>
          </p:nvPr>
        </p:nvSpPr>
        <p:spPr>
          <a:xfrm>
            <a:off x="640079" y="2053641"/>
            <a:ext cx="3669161" cy="2760098"/>
          </a:xfrm>
        </p:spPr>
        <p:txBody>
          <a:bodyPr>
            <a:normAutofit/>
          </a:bodyPr>
          <a:lstStyle/>
          <a:p>
            <a:r>
              <a:rPr lang="en-US">
                <a:solidFill>
                  <a:srgbClr val="FFFFFF"/>
                </a:solidFill>
              </a:rPr>
              <a:t>Suitability and flexibility of the course</a:t>
            </a:r>
          </a:p>
        </p:txBody>
      </p:sp>
      <p:sp>
        <p:nvSpPr>
          <p:cNvPr id="3" name="Content Placeholder 2">
            <a:extLst>
              <a:ext uri="{FF2B5EF4-FFF2-40B4-BE49-F238E27FC236}">
                <a16:creationId xmlns:a16="http://schemas.microsoft.com/office/drawing/2014/main" id="{8659AA9C-23DF-C445-BE36-0635656B5C15}"/>
              </a:ext>
            </a:extLst>
          </p:cNvPr>
          <p:cNvSpPr>
            <a:spLocks noGrp="1"/>
          </p:cNvSpPr>
          <p:nvPr>
            <p:ph idx="1"/>
          </p:nvPr>
        </p:nvSpPr>
        <p:spPr>
          <a:xfrm>
            <a:off x="6090574" y="801866"/>
            <a:ext cx="5306084" cy="5230634"/>
          </a:xfrm>
        </p:spPr>
        <p:txBody>
          <a:bodyPr anchor="ctr">
            <a:normAutofit/>
          </a:bodyPr>
          <a:lstStyle/>
          <a:p>
            <a:r>
              <a:rPr lang="en-US" sz="1700" dirty="0">
                <a:solidFill>
                  <a:srgbClr val="000000"/>
                </a:solidFill>
              </a:rPr>
              <a:t>The practitioners appreciated the content and structure of the course</a:t>
            </a:r>
          </a:p>
          <a:p>
            <a:pPr lvl="1"/>
            <a:r>
              <a:rPr lang="en-US" sz="1700" dirty="0">
                <a:solidFill>
                  <a:srgbClr val="000000"/>
                </a:solidFill>
              </a:rPr>
              <a:t>There was a strong feeling that there was a gap for parents of adolescents with intellectual disability</a:t>
            </a:r>
          </a:p>
          <a:p>
            <a:pPr lvl="1"/>
            <a:r>
              <a:rPr lang="en-US" sz="1700" dirty="0">
                <a:solidFill>
                  <a:srgbClr val="000000"/>
                </a:solidFill>
              </a:rPr>
              <a:t>The focus on the emotional aspects of parenting helped the practitioners engage with this aspect of the lives of the families and set the </a:t>
            </a:r>
            <a:r>
              <a:rPr lang="en-US" sz="1700" dirty="0" err="1">
                <a:solidFill>
                  <a:srgbClr val="000000"/>
                </a:solidFill>
              </a:rPr>
              <a:t>programme</a:t>
            </a:r>
            <a:r>
              <a:rPr lang="en-US" sz="1700" dirty="0">
                <a:solidFill>
                  <a:srgbClr val="000000"/>
                </a:solidFill>
              </a:rPr>
              <a:t> apart from other </a:t>
            </a:r>
            <a:r>
              <a:rPr lang="en-US" sz="1700" dirty="0" err="1">
                <a:solidFill>
                  <a:srgbClr val="000000"/>
                </a:solidFill>
              </a:rPr>
              <a:t>behaviour</a:t>
            </a:r>
            <a:r>
              <a:rPr lang="en-US" sz="1700" dirty="0">
                <a:solidFill>
                  <a:srgbClr val="000000"/>
                </a:solidFill>
              </a:rPr>
              <a:t>-focused </a:t>
            </a:r>
            <a:r>
              <a:rPr lang="en-US" sz="1700" dirty="0" err="1">
                <a:solidFill>
                  <a:srgbClr val="000000"/>
                </a:solidFill>
              </a:rPr>
              <a:t>programmes</a:t>
            </a:r>
            <a:endParaRPr lang="en-US" sz="1700" dirty="0">
              <a:solidFill>
                <a:srgbClr val="000000"/>
              </a:solidFill>
            </a:endParaRPr>
          </a:p>
          <a:p>
            <a:pPr lvl="1"/>
            <a:r>
              <a:rPr lang="en-US" sz="1700" dirty="0">
                <a:solidFill>
                  <a:srgbClr val="000000"/>
                </a:solidFill>
              </a:rPr>
              <a:t>Practitioners did comment that the content was more appropriate for some families and that some of it might not work for some</a:t>
            </a:r>
          </a:p>
          <a:p>
            <a:r>
              <a:rPr lang="en-US" sz="1700" dirty="0">
                <a:solidFill>
                  <a:srgbClr val="000000"/>
                </a:solidFill>
              </a:rPr>
              <a:t>Practitioners worked hard at making the course work for their families</a:t>
            </a:r>
          </a:p>
          <a:p>
            <a:pPr lvl="1"/>
            <a:r>
              <a:rPr lang="en-US" sz="1700" dirty="0">
                <a:solidFill>
                  <a:srgbClr val="000000"/>
                </a:solidFill>
              </a:rPr>
              <a:t>The flexibility of the </a:t>
            </a:r>
            <a:r>
              <a:rPr lang="en-US" sz="1700" dirty="0" err="1">
                <a:solidFill>
                  <a:srgbClr val="000000"/>
                </a:solidFill>
              </a:rPr>
              <a:t>programme</a:t>
            </a:r>
            <a:r>
              <a:rPr lang="en-US" sz="1700" dirty="0">
                <a:solidFill>
                  <a:srgbClr val="000000"/>
                </a:solidFill>
              </a:rPr>
              <a:t> helped but it took a lot of work</a:t>
            </a:r>
          </a:p>
          <a:p>
            <a:pPr lvl="1"/>
            <a:r>
              <a:rPr lang="en-US" sz="1700" dirty="0">
                <a:solidFill>
                  <a:srgbClr val="000000"/>
                </a:solidFill>
              </a:rPr>
              <a:t>Tailoring the </a:t>
            </a:r>
            <a:r>
              <a:rPr lang="en-US" sz="1700" dirty="0" err="1">
                <a:solidFill>
                  <a:srgbClr val="000000"/>
                </a:solidFill>
              </a:rPr>
              <a:t>programme</a:t>
            </a:r>
            <a:r>
              <a:rPr lang="en-US" sz="1700" dirty="0">
                <a:solidFill>
                  <a:srgbClr val="000000"/>
                </a:solidFill>
              </a:rPr>
              <a:t> got easier as the practitioners understood the families better, got used to facilitating the </a:t>
            </a:r>
            <a:r>
              <a:rPr lang="en-US" sz="1700" dirty="0" err="1">
                <a:solidFill>
                  <a:srgbClr val="000000"/>
                </a:solidFill>
              </a:rPr>
              <a:t>programme</a:t>
            </a:r>
            <a:r>
              <a:rPr lang="en-US" sz="1700" dirty="0">
                <a:solidFill>
                  <a:srgbClr val="000000"/>
                </a:solidFill>
              </a:rPr>
              <a:t>, and got supervision</a:t>
            </a:r>
          </a:p>
        </p:txBody>
      </p:sp>
    </p:spTree>
    <p:extLst>
      <p:ext uri="{BB962C8B-B14F-4D97-AF65-F5344CB8AC3E}">
        <p14:creationId xmlns:p14="http://schemas.microsoft.com/office/powerpoint/2010/main" val="35835106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9C35A782-F6EA-DA48-9E05-853AE57F3E00}"/>
              </a:ext>
            </a:extLst>
          </p:cNvPr>
          <p:cNvSpPr>
            <a:spLocks noGrp="1"/>
          </p:cNvSpPr>
          <p:nvPr>
            <p:ph type="title"/>
          </p:nvPr>
        </p:nvSpPr>
        <p:spPr>
          <a:xfrm>
            <a:off x="838200" y="365125"/>
            <a:ext cx="10515600" cy="1325563"/>
          </a:xfrm>
        </p:spPr>
        <p:txBody>
          <a:bodyPr>
            <a:normAutofit/>
          </a:bodyPr>
          <a:lstStyle/>
          <a:p>
            <a:r>
              <a:rPr lang="en-US" dirty="0"/>
              <a:t>Practicalities of running the course</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B0864091-6A40-A34F-BE04-A922192AD5A7}"/>
              </a:ext>
            </a:extLst>
          </p:cNvPr>
          <p:cNvSpPr>
            <a:spLocks noGrp="1"/>
          </p:cNvSpPr>
          <p:nvPr>
            <p:ph idx="1"/>
          </p:nvPr>
        </p:nvSpPr>
        <p:spPr>
          <a:xfrm>
            <a:off x="838200" y="1825625"/>
            <a:ext cx="10515600" cy="4351338"/>
          </a:xfrm>
        </p:spPr>
        <p:txBody>
          <a:bodyPr>
            <a:normAutofit/>
          </a:bodyPr>
          <a:lstStyle/>
          <a:p>
            <a:r>
              <a:rPr lang="en-US" sz="2400" dirty="0"/>
              <a:t>As well as the benefits of running the course, both to the families and to the practitioners, there were a number of practical issues to consider</a:t>
            </a:r>
          </a:p>
          <a:p>
            <a:r>
              <a:rPr lang="en-US" sz="2400" dirty="0"/>
              <a:t>Some of the practicalities were positive</a:t>
            </a:r>
          </a:p>
          <a:p>
            <a:pPr lvl="1"/>
            <a:r>
              <a:rPr lang="en-US" dirty="0"/>
              <a:t>The resources that came with the </a:t>
            </a:r>
            <a:r>
              <a:rPr lang="en-US" dirty="0" err="1"/>
              <a:t>programme</a:t>
            </a:r>
            <a:r>
              <a:rPr lang="en-US" dirty="0"/>
              <a:t> were appreciated</a:t>
            </a:r>
          </a:p>
          <a:p>
            <a:pPr lvl="1"/>
            <a:r>
              <a:rPr lang="en-US" dirty="0"/>
              <a:t>The practitioners recognized the importance of practical factors such as coffee breaks and having the appropriate room and timing of the group</a:t>
            </a:r>
          </a:p>
          <a:p>
            <a:r>
              <a:rPr lang="en-US" sz="2400" dirty="0"/>
              <a:t>Some of these were also challenges</a:t>
            </a:r>
          </a:p>
          <a:p>
            <a:pPr lvl="1"/>
            <a:r>
              <a:rPr lang="en-US" dirty="0"/>
              <a:t>Finding a room and setting a good time were challenges</a:t>
            </a:r>
          </a:p>
          <a:p>
            <a:pPr lvl="1"/>
            <a:r>
              <a:rPr lang="en-US" dirty="0"/>
              <a:t>Recruitment could be a challenge, as could the group size</a:t>
            </a:r>
          </a:p>
          <a:p>
            <a:pPr lvl="1"/>
            <a:r>
              <a:rPr lang="en-US" dirty="0"/>
              <a:t>Some practitioners had to deal with the challenge of Covid-19</a:t>
            </a:r>
          </a:p>
        </p:txBody>
      </p:sp>
    </p:spTree>
    <p:extLst>
      <p:ext uri="{BB962C8B-B14F-4D97-AF65-F5344CB8AC3E}">
        <p14:creationId xmlns:p14="http://schemas.microsoft.com/office/powerpoint/2010/main" val="49531530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6E5FD7E-B1C1-5840-8B73-00693C173B38}"/>
              </a:ext>
            </a:extLst>
          </p:cNvPr>
          <p:cNvSpPr>
            <a:spLocks noGrp="1"/>
          </p:cNvSpPr>
          <p:nvPr>
            <p:ph type="title"/>
          </p:nvPr>
        </p:nvSpPr>
        <p:spPr>
          <a:xfrm>
            <a:off x="686834" y="1153572"/>
            <a:ext cx="3200400" cy="4461163"/>
          </a:xfrm>
        </p:spPr>
        <p:txBody>
          <a:bodyPr>
            <a:normAutofit/>
          </a:bodyPr>
          <a:lstStyle/>
          <a:p>
            <a:r>
              <a:rPr lang="en-US">
                <a:solidFill>
                  <a:srgbClr val="FFFFFF"/>
                </a:solidFill>
              </a:rPr>
              <a:t>Some conclusions and final thoughts</a:t>
            </a:r>
          </a:p>
        </p:txBody>
      </p:sp>
      <p:sp>
        <p:nvSpPr>
          <p:cNvPr id="21"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752F678B-1280-5E49-B020-EC1A809FA19C}"/>
              </a:ext>
            </a:extLst>
          </p:cNvPr>
          <p:cNvSpPr>
            <a:spLocks noGrp="1"/>
          </p:cNvSpPr>
          <p:nvPr>
            <p:ph idx="1"/>
          </p:nvPr>
        </p:nvSpPr>
        <p:spPr>
          <a:xfrm>
            <a:off x="4447308" y="591344"/>
            <a:ext cx="6906491" cy="5585619"/>
          </a:xfrm>
        </p:spPr>
        <p:txBody>
          <a:bodyPr anchor="ctr">
            <a:normAutofit/>
          </a:bodyPr>
          <a:lstStyle/>
          <a:p>
            <a:r>
              <a:rPr lang="en-US" sz="2200"/>
              <a:t>We know that there isn’t a </a:t>
            </a:r>
            <a:r>
              <a:rPr lang="en-US" sz="2200" err="1"/>
              <a:t>programme</a:t>
            </a:r>
            <a:r>
              <a:rPr lang="en-US" sz="2200"/>
              <a:t> like this that has been evaluated using an RCT</a:t>
            </a:r>
          </a:p>
          <a:p>
            <a:r>
              <a:rPr lang="en-US" sz="2200"/>
              <a:t>We know that this </a:t>
            </a:r>
            <a:r>
              <a:rPr lang="en-US" sz="2200" err="1"/>
              <a:t>programme</a:t>
            </a:r>
            <a:r>
              <a:rPr lang="en-US" sz="2200"/>
              <a:t> does seem to be filling a gap in Irish services specifically</a:t>
            </a:r>
          </a:p>
          <a:p>
            <a:r>
              <a:rPr lang="en-US" sz="2200"/>
              <a:t>We are seeing positive changes in several domains including adolescent </a:t>
            </a:r>
            <a:r>
              <a:rPr lang="en-US" sz="2200" err="1"/>
              <a:t>behaviour</a:t>
            </a:r>
            <a:r>
              <a:rPr lang="en-US" sz="2200"/>
              <a:t>, family relationships, and parental wellbeing</a:t>
            </a:r>
          </a:p>
          <a:p>
            <a:r>
              <a:rPr lang="en-US" sz="2200"/>
              <a:t>Parents put this down to enhanced skills through getting advice and information from other parents, from expert facilitators and from the content of the </a:t>
            </a:r>
            <a:r>
              <a:rPr lang="en-US" sz="2200" err="1"/>
              <a:t>programme</a:t>
            </a:r>
            <a:r>
              <a:rPr lang="en-US" sz="2200"/>
              <a:t>.</a:t>
            </a:r>
          </a:p>
          <a:p>
            <a:r>
              <a:rPr lang="en-US" sz="2200"/>
              <a:t>Parents needed the support of the group and putting themselves in the </a:t>
            </a:r>
            <a:r>
              <a:rPr lang="en-US" sz="2200" err="1"/>
              <a:t>centre</a:t>
            </a:r>
            <a:r>
              <a:rPr lang="en-US" sz="2200"/>
              <a:t> of the change in order to change things for their family</a:t>
            </a:r>
          </a:p>
          <a:p>
            <a:r>
              <a:rPr lang="en-US" sz="2200"/>
              <a:t>Practitioners saw things similarly to the parents. They also saw how important support was for parents and how the content of the </a:t>
            </a:r>
            <a:r>
              <a:rPr lang="en-US" sz="2200" err="1"/>
              <a:t>programme</a:t>
            </a:r>
            <a:r>
              <a:rPr lang="en-US" sz="2200"/>
              <a:t> facilitated change</a:t>
            </a:r>
          </a:p>
          <a:p>
            <a:endParaRPr lang="en-US" sz="2200"/>
          </a:p>
        </p:txBody>
      </p:sp>
    </p:spTree>
    <p:extLst>
      <p:ext uri="{BB962C8B-B14F-4D97-AF65-F5344CB8AC3E}">
        <p14:creationId xmlns:p14="http://schemas.microsoft.com/office/powerpoint/2010/main" val="177646896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B5E46D-60F5-D341-9B9A-67F29904F812}"/>
              </a:ext>
            </a:extLst>
          </p:cNvPr>
          <p:cNvSpPr>
            <a:spLocks noGrp="1"/>
          </p:cNvSpPr>
          <p:nvPr>
            <p:ph type="title"/>
          </p:nvPr>
        </p:nvSpPr>
        <p:spPr>
          <a:xfrm>
            <a:off x="396573" y="320675"/>
            <a:ext cx="11407487" cy="1325563"/>
          </a:xfrm>
        </p:spPr>
        <p:txBody>
          <a:bodyPr>
            <a:normAutofit/>
          </a:bodyPr>
          <a:lstStyle/>
          <a:p>
            <a:r>
              <a:rPr lang="en-US" sz="5400"/>
              <a:t>Moving forward</a:t>
            </a:r>
          </a:p>
        </p:txBody>
      </p:sp>
      <p:sp>
        <p:nvSpPr>
          <p:cNvPr id="9" name="Rectangle 8">
            <a:extLst>
              <a:ext uri="{FF2B5EF4-FFF2-40B4-BE49-F238E27FC236}">
                <a16:creationId xmlns:a16="http://schemas.microsoft.com/office/drawing/2014/main" id="{37E32B78-23DD-4E77-8B9C-7779E3BF20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6124" cy="6858000"/>
          </a:xfrm>
          <a:prstGeom prst="rect">
            <a:avLst/>
          </a:prstGeom>
          <a:solidFill>
            <a:srgbClr val="4472C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5" name="Content Placeholder 2">
            <a:extLst>
              <a:ext uri="{FF2B5EF4-FFF2-40B4-BE49-F238E27FC236}">
                <a16:creationId xmlns:a16="http://schemas.microsoft.com/office/drawing/2014/main" id="{3F552141-AF3F-4148-A351-789B04AB791F}"/>
              </a:ext>
            </a:extLst>
          </p:cNvPr>
          <p:cNvGraphicFramePr>
            <a:graphicFrameLocks noGrp="1"/>
          </p:cNvGraphicFramePr>
          <p:nvPr>
            <p:ph idx="1"/>
            <p:extLst>
              <p:ext uri="{D42A27DB-BD31-4B8C-83A1-F6EECF244321}">
                <p14:modId xmlns:p14="http://schemas.microsoft.com/office/powerpoint/2010/main" val="592587043"/>
              </p:ext>
            </p:extLst>
          </p:nvPr>
        </p:nvGraphicFramePr>
        <p:xfrm>
          <a:off x="396574" y="1825625"/>
          <a:ext cx="11407487"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756001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Shape 10">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Isosceles Triangle 18">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Isosceles Triangle 20">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FF3E284F-592C-433C-96EB-D59B3A806528}"/>
              </a:ext>
            </a:extLst>
          </p:cNvPr>
          <p:cNvSpPr txBox="1"/>
          <p:nvPr/>
        </p:nvSpPr>
        <p:spPr>
          <a:xfrm>
            <a:off x="2268165" y="1024028"/>
            <a:ext cx="7926421" cy="461665"/>
          </a:xfrm>
          <a:prstGeom prst="rect">
            <a:avLst/>
          </a:prstGeom>
          <a:noFill/>
        </p:spPr>
        <p:txBody>
          <a:bodyPr wrap="square" rtlCol="0">
            <a:spAutoFit/>
          </a:bodyPr>
          <a:lstStyle/>
          <a:p>
            <a:pPr algn="ctr"/>
            <a:r>
              <a:rPr lang="en-IE" sz="2400" dirty="0">
                <a:solidFill>
                  <a:schemeClr val="tx1">
                    <a:lumMod val="75000"/>
                    <a:lumOff val="25000"/>
                  </a:schemeClr>
                </a:solidFill>
              </a:rPr>
              <a:t> </a:t>
            </a:r>
          </a:p>
        </p:txBody>
      </p:sp>
      <p:sp>
        <p:nvSpPr>
          <p:cNvPr id="10" name="TextBox 9">
            <a:extLst>
              <a:ext uri="{FF2B5EF4-FFF2-40B4-BE49-F238E27FC236}">
                <a16:creationId xmlns:a16="http://schemas.microsoft.com/office/drawing/2014/main" id="{3F7F7437-D07E-4CC7-9D90-313C378B89EB}"/>
              </a:ext>
            </a:extLst>
          </p:cNvPr>
          <p:cNvSpPr txBox="1"/>
          <p:nvPr/>
        </p:nvSpPr>
        <p:spPr>
          <a:xfrm>
            <a:off x="1589416" y="218264"/>
            <a:ext cx="6556443" cy="1323439"/>
          </a:xfrm>
          <a:prstGeom prst="rect">
            <a:avLst/>
          </a:prstGeom>
          <a:noFill/>
        </p:spPr>
        <p:txBody>
          <a:bodyPr wrap="square" rtlCol="0">
            <a:spAutoFit/>
          </a:bodyPr>
          <a:lstStyle/>
          <a:p>
            <a:r>
              <a:rPr lang="en-IE" sz="4000" dirty="0">
                <a:solidFill>
                  <a:schemeClr val="bg2">
                    <a:lumMod val="50000"/>
                  </a:schemeClr>
                </a:solidFill>
              </a:rPr>
              <a:t>What did we look at and what did we find? </a:t>
            </a:r>
          </a:p>
        </p:txBody>
      </p:sp>
      <p:sp>
        <p:nvSpPr>
          <p:cNvPr id="12" name="Content Placeholder 2">
            <a:extLst>
              <a:ext uri="{FF2B5EF4-FFF2-40B4-BE49-F238E27FC236}">
                <a16:creationId xmlns:a16="http://schemas.microsoft.com/office/drawing/2014/main" id="{71C56172-8919-4F4D-BC21-F3A6E7899155}"/>
              </a:ext>
            </a:extLst>
          </p:cNvPr>
          <p:cNvSpPr>
            <a:spLocks noGrp="1"/>
          </p:cNvSpPr>
          <p:nvPr>
            <p:ph idx="1"/>
          </p:nvPr>
        </p:nvSpPr>
        <p:spPr>
          <a:xfrm>
            <a:off x="838200" y="1489660"/>
            <a:ext cx="10515600" cy="5353725"/>
          </a:xfrm>
        </p:spPr>
        <p:txBody>
          <a:bodyPr>
            <a:normAutofit/>
          </a:bodyPr>
          <a:lstStyle/>
          <a:p>
            <a:r>
              <a:rPr lang="en-IE" dirty="0">
                <a:solidFill>
                  <a:schemeClr val="bg2">
                    <a:lumMod val="50000"/>
                  </a:schemeClr>
                </a:solidFill>
              </a:rPr>
              <a:t>Firstly, we compared the group of parents who enrolled in the PPSN (n= 141) to the group of parents on the waiting list (n= 136). </a:t>
            </a:r>
          </a:p>
          <a:p>
            <a:r>
              <a:rPr lang="en-IE" dirty="0">
                <a:solidFill>
                  <a:schemeClr val="bg2">
                    <a:lumMod val="50000"/>
                  </a:schemeClr>
                </a:solidFill>
              </a:rPr>
              <a:t>What we found:</a:t>
            </a:r>
          </a:p>
          <a:p>
            <a:pPr lvl="1"/>
            <a:r>
              <a:rPr lang="en-IE" b="1" dirty="0">
                <a:solidFill>
                  <a:schemeClr val="bg2">
                    <a:lumMod val="50000"/>
                  </a:schemeClr>
                </a:solidFill>
              </a:rPr>
              <a:t>Parenting practices and problem behaviours improved significantly </a:t>
            </a:r>
            <a:r>
              <a:rPr lang="en-IE" dirty="0">
                <a:solidFill>
                  <a:schemeClr val="bg2">
                    <a:lumMod val="50000"/>
                  </a:schemeClr>
                </a:solidFill>
              </a:rPr>
              <a:t>for the PPSN group and remained the same for the WL group.</a:t>
            </a:r>
          </a:p>
          <a:p>
            <a:pPr lvl="1"/>
            <a:r>
              <a:rPr lang="en-US" b="1" dirty="0">
                <a:solidFill>
                  <a:schemeClr val="bg2">
                    <a:lumMod val="50000"/>
                  </a:schemeClr>
                </a:solidFill>
              </a:rPr>
              <a:t>Parental satisfaction and parental self-efficacy improved significantly </a:t>
            </a:r>
            <a:r>
              <a:rPr lang="en-US" dirty="0">
                <a:solidFill>
                  <a:schemeClr val="bg2">
                    <a:lumMod val="50000"/>
                  </a:schemeClr>
                </a:solidFill>
              </a:rPr>
              <a:t>for the PPSN group but there was no change for WL. </a:t>
            </a:r>
          </a:p>
          <a:p>
            <a:pPr lvl="1"/>
            <a:r>
              <a:rPr lang="en-US" b="1" dirty="0">
                <a:solidFill>
                  <a:schemeClr val="bg2">
                    <a:lumMod val="50000"/>
                  </a:schemeClr>
                </a:solidFill>
              </a:rPr>
              <a:t>Parents in the PPSN moved significantly closer to achieving their goals </a:t>
            </a:r>
            <a:r>
              <a:rPr lang="en-US" dirty="0">
                <a:solidFill>
                  <a:schemeClr val="bg2">
                    <a:lumMod val="50000"/>
                  </a:schemeClr>
                </a:solidFill>
              </a:rPr>
              <a:t>in comparison to the WL group. </a:t>
            </a:r>
            <a:endParaRPr lang="en-IE" dirty="0"/>
          </a:p>
          <a:p>
            <a:pPr lvl="1"/>
            <a:r>
              <a:rPr lang="en-IE" dirty="0">
                <a:solidFill>
                  <a:schemeClr val="bg2">
                    <a:lumMod val="50000"/>
                  </a:schemeClr>
                </a:solidFill>
              </a:rPr>
              <a:t>No statistically significant change for either group on prosocial behaviour, family adjustment, or emotional problems. </a:t>
            </a:r>
          </a:p>
        </p:txBody>
      </p:sp>
    </p:spTree>
    <p:extLst>
      <p:ext uri="{BB962C8B-B14F-4D97-AF65-F5344CB8AC3E}">
        <p14:creationId xmlns:p14="http://schemas.microsoft.com/office/powerpoint/2010/main" val="28138343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Shape 10">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Isosceles Triangle 18">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Isosceles Triangle 20">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FF3E284F-592C-433C-96EB-D59B3A806528}"/>
              </a:ext>
            </a:extLst>
          </p:cNvPr>
          <p:cNvSpPr txBox="1"/>
          <p:nvPr/>
        </p:nvSpPr>
        <p:spPr>
          <a:xfrm>
            <a:off x="2268165" y="1024028"/>
            <a:ext cx="7926421" cy="461665"/>
          </a:xfrm>
          <a:prstGeom prst="rect">
            <a:avLst/>
          </a:prstGeom>
          <a:noFill/>
        </p:spPr>
        <p:txBody>
          <a:bodyPr wrap="square" rtlCol="0">
            <a:spAutoFit/>
          </a:bodyPr>
          <a:lstStyle/>
          <a:p>
            <a:pPr algn="ctr"/>
            <a:r>
              <a:rPr lang="en-IE" sz="2400" dirty="0">
                <a:solidFill>
                  <a:schemeClr val="tx1">
                    <a:lumMod val="75000"/>
                    <a:lumOff val="25000"/>
                  </a:schemeClr>
                </a:solidFill>
              </a:rPr>
              <a:t> </a:t>
            </a:r>
          </a:p>
        </p:txBody>
      </p:sp>
      <p:sp>
        <p:nvSpPr>
          <p:cNvPr id="10" name="TextBox 9">
            <a:extLst>
              <a:ext uri="{FF2B5EF4-FFF2-40B4-BE49-F238E27FC236}">
                <a16:creationId xmlns:a16="http://schemas.microsoft.com/office/drawing/2014/main" id="{3F7F7437-D07E-4CC7-9D90-313C378B89EB}"/>
              </a:ext>
            </a:extLst>
          </p:cNvPr>
          <p:cNvSpPr txBox="1"/>
          <p:nvPr/>
        </p:nvSpPr>
        <p:spPr>
          <a:xfrm>
            <a:off x="1589416" y="218264"/>
            <a:ext cx="6556443" cy="1323439"/>
          </a:xfrm>
          <a:prstGeom prst="rect">
            <a:avLst/>
          </a:prstGeom>
          <a:noFill/>
        </p:spPr>
        <p:txBody>
          <a:bodyPr wrap="square" rtlCol="0">
            <a:spAutoFit/>
          </a:bodyPr>
          <a:lstStyle/>
          <a:p>
            <a:r>
              <a:rPr lang="en-IE" sz="4000" dirty="0">
                <a:solidFill>
                  <a:schemeClr val="bg2">
                    <a:lumMod val="50000"/>
                  </a:schemeClr>
                </a:solidFill>
              </a:rPr>
              <a:t>What did we look at and what did we find? </a:t>
            </a:r>
          </a:p>
        </p:txBody>
      </p:sp>
      <p:sp>
        <p:nvSpPr>
          <p:cNvPr id="12" name="Content Placeholder 2">
            <a:extLst>
              <a:ext uri="{FF2B5EF4-FFF2-40B4-BE49-F238E27FC236}">
                <a16:creationId xmlns:a16="http://schemas.microsoft.com/office/drawing/2014/main" id="{71C56172-8919-4F4D-BC21-F3A6E7899155}"/>
              </a:ext>
            </a:extLst>
          </p:cNvPr>
          <p:cNvSpPr>
            <a:spLocks noGrp="1"/>
          </p:cNvSpPr>
          <p:nvPr>
            <p:ph idx="1"/>
          </p:nvPr>
        </p:nvSpPr>
        <p:spPr>
          <a:xfrm>
            <a:off x="838200" y="1489660"/>
            <a:ext cx="10515600" cy="5353725"/>
          </a:xfrm>
        </p:spPr>
        <p:txBody>
          <a:bodyPr>
            <a:normAutofit/>
          </a:bodyPr>
          <a:lstStyle/>
          <a:p>
            <a:r>
              <a:rPr lang="en-IE" dirty="0">
                <a:solidFill>
                  <a:schemeClr val="bg2">
                    <a:lumMod val="50000"/>
                  </a:schemeClr>
                </a:solidFill>
              </a:rPr>
              <a:t>Secondly, we looked at the 78 parents who completed the programme and who provided follow-up data. We looked at changes in their scores across the three time-points.  </a:t>
            </a:r>
          </a:p>
          <a:p>
            <a:r>
              <a:rPr lang="en-IE" dirty="0">
                <a:solidFill>
                  <a:schemeClr val="bg2">
                    <a:lumMod val="50000"/>
                  </a:schemeClr>
                </a:solidFill>
              </a:rPr>
              <a:t>What we found:</a:t>
            </a:r>
          </a:p>
          <a:p>
            <a:pPr lvl="1"/>
            <a:r>
              <a:rPr lang="en-IE" sz="2800" dirty="0">
                <a:solidFill>
                  <a:schemeClr val="bg2">
                    <a:lumMod val="50000"/>
                  </a:schemeClr>
                </a:solidFill>
              </a:rPr>
              <a:t>There was a statistically significant effect for time on parenting practices, family adjustment, problem behaviours, parental satisfaction, parent and child goals. All these outcomes demonstrated a large effect size. </a:t>
            </a:r>
          </a:p>
          <a:p>
            <a:pPr lvl="1"/>
            <a:r>
              <a:rPr lang="en-IE" sz="2800" dirty="0">
                <a:solidFill>
                  <a:schemeClr val="bg2">
                    <a:lumMod val="50000"/>
                  </a:schemeClr>
                </a:solidFill>
              </a:rPr>
              <a:t>There were no statistically significant differences for emotional problems, prosocial behaviours or self-efficacy. </a:t>
            </a:r>
          </a:p>
        </p:txBody>
      </p:sp>
    </p:spTree>
    <p:extLst>
      <p:ext uri="{BB962C8B-B14F-4D97-AF65-F5344CB8AC3E}">
        <p14:creationId xmlns:p14="http://schemas.microsoft.com/office/powerpoint/2010/main" val="33859490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Shape 10">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Isosceles Triangle 18">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Isosceles Triangle 20">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Chart 3">
            <a:extLst>
              <a:ext uri="{FF2B5EF4-FFF2-40B4-BE49-F238E27FC236}">
                <a16:creationId xmlns:a16="http://schemas.microsoft.com/office/drawing/2014/main" id="{96752E3A-0D9F-4D8D-83E4-7C1B1099232A}"/>
              </a:ext>
            </a:extLst>
          </p:cNvPr>
          <p:cNvGraphicFramePr>
            <a:graphicFrameLocks/>
          </p:cNvGraphicFramePr>
          <p:nvPr>
            <p:extLst>
              <p:ext uri="{D42A27DB-BD31-4B8C-83A1-F6EECF244321}">
                <p14:modId xmlns:p14="http://schemas.microsoft.com/office/powerpoint/2010/main" val="1937017218"/>
              </p:ext>
            </p:extLst>
          </p:nvPr>
        </p:nvGraphicFramePr>
        <p:xfrm>
          <a:off x="803799" y="2302933"/>
          <a:ext cx="4525433" cy="295973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2" name="Chart 11">
            <a:extLst>
              <a:ext uri="{FF2B5EF4-FFF2-40B4-BE49-F238E27FC236}">
                <a16:creationId xmlns:a16="http://schemas.microsoft.com/office/drawing/2014/main" id="{CF00705B-FDC6-4967-AF93-6245BC64D614}"/>
              </a:ext>
            </a:extLst>
          </p:cNvPr>
          <p:cNvGraphicFramePr>
            <a:graphicFrameLocks/>
          </p:cNvGraphicFramePr>
          <p:nvPr>
            <p:extLst>
              <p:ext uri="{D42A27DB-BD31-4B8C-83A1-F6EECF244321}">
                <p14:modId xmlns:p14="http://schemas.microsoft.com/office/powerpoint/2010/main" val="1035205341"/>
              </p:ext>
            </p:extLst>
          </p:nvPr>
        </p:nvGraphicFramePr>
        <p:xfrm>
          <a:off x="6460883" y="2399884"/>
          <a:ext cx="4599466" cy="286278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a:extLst>
              <a:ext uri="{FF2B5EF4-FFF2-40B4-BE49-F238E27FC236}">
                <a16:creationId xmlns:a16="http://schemas.microsoft.com/office/drawing/2014/main" id="{FF3E284F-592C-433C-96EB-D59B3A806528}"/>
              </a:ext>
            </a:extLst>
          </p:cNvPr>
          <p:cNvSpPr txBox="1"/>
          <p:nvPr/>
        </p:nvSpPr>
        <p:spPr>
          <a:xfrm>
            <a:off x="2268166" y="1024028"/>
            <a:ext cx="7655668" cy="830997"/>
          </a:xfrm>
          <a:prstGeom prst="rect">
            <a:avLst/>
          </a:prstGeom>
          <a:noFill/>
        </p:spPr>
        <p:txBody>
          <a:bodyPr wrap="square" rtlCol="0">
            <a:spAutoFit/>
          </a:bodyPr>
          <a:lstStyle/>
          <a:p>
            <a:pPr algn="ctr"/>
            <a:r>
              <a:rPr lang="en-IE" sz="2400" dirty="0">
                <a:solidFill>
                  <a:schemeClr val="tx1">
                    <a:lumMod val="75000"/>
                    <a:lumOff val="25000"/>
                  </a:schemeClr>
                </a:solidFill>
              </a:rPr>
              <a:t>Higher scores indicate higher levels of dysfunction. A reduction in scores indicates improvements in these areas. </a:t>
            </a:r>
          </a:p>
        </p:txBody>
      </p:sp>
    </p:spTree>
    <p:extLst>
      <p:ext uri="{BB962C8B-B14F-4D97-AF65-F5344CB8AC3E}">
        <p14:creationId xmlns:p14="http://schemas.microsoft.com/office/powerpoint/2010/main" val="332444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Shape 10">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Isosceles Triangle 18">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Isosceles Triangle 20">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4" name="Chart 13">
            <a:extLst>
              <a:ext uri="{FF2B5EF4-FFF2-40B4-BE49-F238E27FC236}">
                <a16:creationId xmlns:a16="http://schemas.microsoft.com/office/drawing/2014/main" id="{90C851F0-AED7-425D-B661-11A10E39B9DD}"/>
              </a:ext>
            </a:extLst>
          </p:cNvPr>
          <p:cNvGraphicFramePr>
            <a:graphicFrameLocks/>
          </p:cNvGraphicFramePr>
          <p:nvPr/>
        </p:nvGraphicFramePr>
        <p:xfrm>
          <a:off x="537663" y="998876"/>
          <a:ext cx="4572000"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2" name="Chart 11">
            <a:extLst>
              <a:ext uri="{FF2B5EF4-FFF2-40B4-BE49-F238E27FC236}">
                <a16:creationId xmlns:a16="http://schemas.microsoft.com/office/drawing/2014/main" id="{616367F9-04FA-44C1-8DF2-8B988EE4FDF4}"/>
              </a:ext>
            </a:extLst>
          </p:cNvPr>
          <p:cNvGraphicFramePr>
            <a:graphicFrameLocks/>
          </p:cNvGraphicFramePr>
          <p:nvPr>
            <p:extLst>
              <p:ext uri="{D42A27DB-BD31-4B8C-83A1-F6EECF244321}">
                <p14:modId xmlns:p14="http://schemas.microsoft.com/office/powerpoint/2010/main" val="3588176336"/>
              </p:ext>
            </p:extLst>
          </p:nvPr>
        </p:nvGraphicFramePr>
        <p:xfrm>
          <a:off x="6202321" y="998876"/>
          <a:ext cx="45720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0" name="Chart 19">
            <a:extLst>
              <a:ext uri="{FF2B5EF4-FFF2-40B4-BE49-F238E27FC236}">
                <a16:creationId xmlns:a16="http://schemas.microsoft.com/office/drawing/2014/main" id="{36CF164F-1B94-4513-8ED2-C3BF73D91405}"/>
              </a:ext>
            </a:extLst>
          </p:cNvPr>
          <p:cNvGraphicFramePr>
            <a:graphicFrameLocks/>
          </p:cNvGraphicFramePr>
          <p:nvPr>
            <p:extLst>
              <p:ext uri="{D42A27DB-BD31-4B8C-83A1-F6EECF244321}">
                <p14:modId xmlns:p14="http://schemas.microsoft.com/office/powerpoint/2010/main" val="3709045962"/>
              </p:ext>
            </p:extLst>
          </p:nvPr>
        </p:nvGraphicFramePr>
        <p:xfrm>
          <a:off x="537663" y="3928438"/>
          <a:ext cx="4572000" cy="2743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2" name="Chart 21">
            <a:extLst>
              <a:ext uri="{FF2B5EF4-FFF2-40B4-BE49-F238E27FC236}">
                <a16:creationId xmlns:a16="http://schemas.microsoft.com/office/drawing/2014/main" id="{9BF349DD-27C6-4D3C-AEC7-35AD08D37092}"/>
              </a:ext>
            </a:extLst>
          </p:cNvPr>
          <p:cNvGraphicFramePr>
            <a:graphicFrameLocks/>
          </p:cNvGraphicFramePr>
          <p:nvPr>
            <p:extLst>
              <p:ext uri="{D42A27DB-BD31-4B8C-83A1-F6EECF244321}">
                <p14:modId xmlns:p14="http://schemas.microsoft.com/office/powerpoint/2010/main" val="1883824420"/>
              </p:ext>
            </p:extLst>
          </p:nvPr>
        </p:nvGraphicFramePr>
        <p:xfrm>
          <a:off x="6202321" y="3928438"/>
          <a:ext cx="4572000" cy="27432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15321976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Shape 10">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Isosceles Triangle 18">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Isosceles Triangle 20">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6" name="Chart 15">
            <a:extLst>
              <a:ext uri="{FF2B5EF4-FFF2-40B4-BE49-F238E27FC236}">
                <a16:creationId xmlns:a16="http://schemas.microsoft.com/office/drawing/2014/main" id="{B1CD14AA-F61D-40FC-90DE-F7F9099ACDA4}"/>
              </a:ext>
            </a:extLst>
          </p:cNvPr>
          <p:cNvGraphicFramePr>
            <a:graphicFrameLocks/>
          </p:cNvGraphicFramePr>
          <p:nvPr>
            <p:extLst>
              <p:ext uri="{D42A27DB-BD31-4B8C-83A1-F6EECF244321}">
                <p14:modId xmlns:p14="http://schemas.microsoft.com/office/powerpoint/2010/main" val="4092666471"/>
              </p:ext>
            </p:extLst>
          </p:nvPr>
        </p:nvGraphicFramePr>
        <p:xfrm>
          <a:off x="3846983" y="3933617"/>
          <a:ext cx="4572000"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8" name="Chart 17">
            <a:extLst>
              <a:ext uri="{FF2B5EF4-FFF2-40B4-BE49-F238E27FC236}">
                <a16:creationId xmlns:a16="http://schemas.microsoft.com/office/drawing/2014/main" id="{C82F2CB6-715B-402A-9DAD-7DB3A768BC4E}"/>
              </a:ext>
            </a:extLst>
          </p:cNvPr>
          <p:cNvGraphicFramePr>
            <a:graphicFrameLocks/>
          </p:cNvGraphicFramePr>
          <p:nvPr>
            <p:extLst>
              <p:ext uri="{D42A27DB-BD31-4B8C-83A1-F6EECF244321}">
                <p14:modId xmlns:p14="http://schemas.microsoft.com/office/powerpoint/2010/main" val="649662326"/>
              </p:ext>
            </p:extLst>
          </p:nvPr>
        </p:nvGraphicFramePr>
        <p:xfrm>
          <a:off x="6666649" y="981160"/>
          <a:ext cx="45720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2" name="Chart 21">
            <a:extLst>
              <a:ext uri="{FF2B5EF4-FFF2-40B4-BE49-F238E27FC236}">
                <a16:creationId xmlns:a16="http://schemas.microsoft.com/office/drawing/2014/main" id="{3C7D2BE6-117F-4BCE-8A80-0EC2DD31FDD9}"/>
              </a:ext>
            </a:extLst>
          </p:cNvPr>
          <p:cNvGraphicFramePr>
            <a:graphicFrameLocks/>
          </p:cNvGraphicFramePr>
          <p:nvPr>
            <p:extLst>
              <p:ext uri="{D42A27DB-BD31-4B8C-83A1-F6EECF244321}">
                <p14:modId xmlns:p14="http://schemas.microsoft.com/office/powerpoint/2010/main" val="2762723300"/>
              </p:ext>
            </p:extLst>
          </p:nvPr>
        </p:nvGraphicFramePr>
        <p:xfrm>
          <a:off x="1047325" y="961694"/>
          <a:ext cx="4572000" cy="27432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0554248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Shape 10">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Isosceles Triangle 18">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Isosceles Triangle 20">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FF3E284F-592C-433C-96EB-D59B3A806528}"/>
              </a:ext>
            </a:extLst>
          </p:cNvPr>
          <p:cNvSpPr txBox="1"/>
          <p:nvPr/>
        </p:nvSpPr>
        <p:spPr>
          <a:xfrm>
            <a:off x="2268165" y="1024028"/>
            <a:ext cx="7926421" cy="461665"/>
          </a:xfrm>
          <a:prstGeom prst="rect">
            <a:avLst/>
          </a:prstGeom>
          <a:noFill/>
        </p:spPr>
        <p:txBody>
          <a:bodyPr wrap="square" rtlCol="0">
            <a:spAutoFit/>
          </a:bodyPr>
          <a:lstStyle/>
          <a:p>
            <a:pPr algn="ctr"/>
            <a:r>
              <a:rPr lang="en-IE" sz="2400" dirty="0">
                <a:solidFill>
                  <a:schemeClr val="tx1">
                    <a:lumMod val="75000"/>
                    <a:lumOff val="25000"/>
                  </a:schemeClr>
                </a:solidFill>
              </a:rPr>
              <a:t> </a:t>
            </a:r>
          </a:p>
        </p:txBody>
      </p:sp>
      <p:sp>
        <p:nvSpPr>
          <p:cNvPr id="10" name="TextBox 9">
            <a:extLst>
              <a:ext uri="{FF2B5EF4-FFF2-40B4-BE49-F238E27FC236}">
                <a16:creationId xmlns:a16="http://schemas.microsoft.com/office/drawing/2014/main" id="{3F7F7437-D07E-4CC7-9D90-313C378B89EB}"/>
              </a:ext>
            </a:extLst>
          </p:cNvPr>
          <p:cNvSpPr txBox="1"/>
          <p:nvPr/>
        </p:nvSpPr>
        <p:spPr>
          <a:xfrm>
            <a:off x="1455088" y="676619"/>
            <a:ext cx="9898712" cy="707886"/>
          </a:xfrm>
          <a:prstGeom prst="rect">
            <a:avLst/>
          </a:prstGeom>
          <a:noFill/>
        </p:spPr>
        <p:txBody>
          <a:bodyPr wrap="square" rtlCol="0">
            <a:spAutoFit/>
          </a:bodyPr>
          <a:lstStyle/>
          <a:p>
            <a:r>
              <a:rPr lang="en-IE" sz="4000" dirty="0">
                <a:solidFill>
                  <a:schemeClr val="bg2">
                    <a:lumMod val="50000"/>
                  </a:schemeClr>
                </a:solidFill>
              </a:rPr>
              <a:t>Conclusions on Quantitative Findings </a:t>
            </a:r>
          </a:p>
        </p:txBody>
      </p:sp>
      <p:sp>
        <p:nvSpPr>
          <p:cNvPr id="12" name="Content Placeholder 2">
            <a:extLst>
              <a:ext uri="{FF2B5EF4-FFF2-40B4-BE49-F238E27FC236}">
                <a16:creationId xmlns:a16="http://schemas.microsoft.com/office/drawing/2014/main" id="{71C56172-8919-4F4D-BC21-F3A6E7899155}"/>
              </a:ext>
            </a:extLst>
          </p:cNvPr>
          <p:cNvSpPr>
            <a:spLocks noGrp="1"/>
          </p:cNvSpPr>
          <p:nvPr>
            <p:ph idx="1"/>
          </p:nvPr>
        </p:nvSpPr>
        <p:spPr>
          <a:xfrm>
            <a:off x="838200" y="1489660"/>
            <a:ext cx="10515600" cy="5353725"/>
          </a:xfrm>
        </p:spPr>
        <p:txBody>
          <a:bodyPr>
            <a:normAutofit/>
          </a:bodyPr>
          <a:lstStyle/>
          <a:p>
            <a:r>
              <a:rPr lang="en-US" sz="3000" dirty="0">
                <a:solidFill>
                  <a:schemeClr val="bg2">
                    <a:lumMod val="50000"/>
                  </a:schemeClr>
                </a:solidFill>
              </a:rPr>
              <a:t>The PPSN is effective in </a:t>
            </a:r>
          </a:p>
          <a:p>
            <a:pPr lvl="1"/>
            <a:r>
              <a:rPr lang="en-US" sz="3000" dirty="0">
                <a:solidFill>
                  <a:schemeClr val="bg2">
                    <a:lumMod val="50000"/>
                  </a:schemeClr>
                </a:solidFill>
              </a:rPr>
              <a:t>Improving parenting practices</a:t>
            </a:r>
          </a:p>
          <a:p>
            <a:pPr lvl="1"/>
            <a:r>
              <a:rPr lang="en-US" sz="3000" dirty="0">
                <a:solidFill>
                  <a:schemeClr val="bg2">
                    <a:lumMod val="50000"/>
                  </a:schemeClr>
                </a:solidFill>
              </a:rPr>
              <a:t>Improving family adjustment</a:t>
            </a:r>
          </a:p>
          <a:p>
            <a:pPr lvl="1"/>
            <a:r>
              <a:rPr lang="en-US" sz="3000" dirty="0">
                <a:solidFill>
                  <a:schemeClr val="bg2">
                    <a:lumMod val="50000"/>
                  </a:schemeClr>
                </a:solidFill>
              </a:rPr>
              <a:t>Improving problem behaviors in adolescents </a:t>
            </a:r>
          </a:p>
          <a:p>
            <a:pPr lvl="1"/>
            <a:r>
              <a:rPr lang="en-US" sz="3000" dirty="0">
                <a:solidFill>
                  <a:schemeClr val="bg2">
                    <a:lumMod val="50000"/>
                  </a:schemeClr>
                </a:solidFill>
              </a:rPr>
              <a:t>Improving parental satisfaction and parental self-efficacy</a:t>
            </a:r>
          </a:p>
          <a:p>
            <a:pPr lvl="1"/>
            <a:r>
              <a:rPr lang="en-US" sz="3000" dirty="0">
                <a:solidFill>
                  <a:schemeClr val="bg2">
                    <a:lumMod val="50000"/>
                  </a:schemeClr>
                </a:solidFill>
              </a:rPr>
              <a:t>Empowering parents to reach their personally set goals </a:t>
            </a:r>
          </a:p>
          <a:p>
            <a:pPr lvl="1"/>
            <a:endParaRPr lang="en-US" sz="3000" dirty="0">
              <a:solidFill>
                <a:schemeClr val="bg2">
                  <a:lumMod val="50000"/>
                </a:schemeClr>
              </a:solidFill>
            </a:endParaRPr>
          </a:p>
          <a:p>
            <a:pPr marL="342900" lvl="1" indent="-342900"/>
            <a:r>
              <a:rPr lang="en-US" sz="3000" dirty="0">
                <a:solidFill>
                  <a:schemeClr val="bg2">
                    <a:lumMod val="50000"/>
                  </a:schemeClr>
                </a:solidFill>
              </a:rPr>
              <a:t>PPSN does not appear to be effective in alleviating emotional difficulties in adolescents with intellectual disabilities. </a:t>
            </a:r>
            <a:endParaRPr lang="en-IE" sz="3000" dirty="0">
              <a:solidFill>
                <a:schemeClr val="bg2">
                  <a:lumMod val="50000"/>
                </a:schemeClr>
              </a:solidFill>
            </a:endParaRPr>
          </a:p>
        </p:txBody>
      </p:sp>
    </p:spTree>
    <p:extLst>
      <p:ext uri="{BB962C8B-B14F-4D97-AF65-F5344CB8AC3E}">
        <p14:creationId xmlns:p14="http://schemas.microsoft.com/office/powerpoint/2010/main" val="8035701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95</TotalTime>
  <Words>2032</Words>
  <Application>Microsoft Macintosh PowerPoint</Application>
  <PresentationFormat>Widescreen</PresentationFormat>
  <Paragraphs>199</Paragraphs>
  <Slides>35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35</vt:i4>
      </vt:variant>
    </vt:vector>
  </HeadingPairs>
  <TitlesOfParts>
    <vt:vector size="40"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Qualitative feedback on the Special Needs Programme</vt:lpstr>
      <vt:lpstr>Why did we choose to evaluate the programme qualitatively?</vt:lpstr>
      <vt:lpstr>What did we do?</vt:lpstr>
      <vt:lpstr>What did the parents say?</vt:lpstr>
      <vt:lpstr>What was the most helpful part of the course?</vt:lpstr>
      <vt:lpstr>What ideas from the course did parents find most useful at home? </vt:lpstr>
      <vt:lpstr>What did the group facilitators do well in the group?</vt:lpstr>
      <vt:lpstr>What could be done differently or better?</vt:lpstr>
      <vt:lpstr>What did parents say in the interviews and focus groups?</vt:lpstr>
      <vt:lpstr>A focus on me as parent</vt:lpstr>
      <vt:lpstr>The impact the programme has had on my adolescent</vt:lpstr>
      <vt:lpstr>The importance of the group</vt:lpstr>
      <vt:lpstr>Access to expert information and advice</vt:lpstr>
      <vt:lpstr>In one parent’s words</vt:lpstr>
      <vt:lpstr>What did the practitioners say?</vt:lpstr>
      <vt:lpstr>What went well during the group?</vt:lpstr>
      <vt:lpstr>What were the challenges during the group?</vt:lpstr>
      <vt:lpstr>What did you learn from being a facilitator?</vt:lpstr>
      <vt:lpstr>What did practitioners say in the interviews?</vt:lpstr>
      <vt:lpstr>Time constraints</vt:lpstr>
      <vt:lpstr>Increased awareness of daily struggles families experience</vt:lpstr>
      <vt:lpstr>Support at all levels</vt:lpstr>
      <vt:lpstr>Suitability and flexibility of the course</vt:lpstr>
      <vt:lpstr>Practicalities of running the course</vt:lpstr>
      <vt:lpstr>Some conclusions and final thoughts</vt:lpstr>
      <vt:lpstr>Moving forward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Suzanne McMahon</dc:creator>
  <cp:lastModifiedBy>john sharry</cp:lastModifiedBy>
  <cp:revision>12</cp:revision>
  <dcterms:created xsi:type="dcterms:W3CDTF">2020-09-17T10:01:15Z</dcterms:created>
  <dcterms:modified xsi:type="dcterms:W3CDTF">2020-09-18T17:03:45Z</dcterms:modified>
</cp:coreProperties>
</file>