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72" r:id="rId12"/>
    <p:sldId id="267" r:id="rId13"/>
    <p:sldId id="268" r:id="rId14"/>
    <p:sldId id="271" r:id="rId15"/>
    <p:sldId id="269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114" d="100"/>
          <a:sy n="114" d="100"/>
        </p:scale>
        <p:origin x="180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11B1D-7B4C-134D-8545-E0CC50174D7C}" type="datetimeFigureOut">
              <a:rPr lang="en-US" smtClean="0"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AD17F-963E-2A47-9DC4-6A26BC5412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11B1D-7B4C-134D-8545-E0CC50174D7C}" type="datetimeFigureOut">
              <a:rPr lang="en-US" smtClean="0"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AD17F-963E-2A47-9DC4-6A26BC5412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11B1D-7B4C-134D-8545-E0CC50174D7C}" type="datetimeFigureOut">
              <a:rPr lang="en-US" smtClean="0"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AD17F-963E-2A47-9DC4-6A26BC5412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11B1D-7B4C-134D-8545-E0CC50174D7C}" type="datetimeFigureOut">
              <a:rPr lang="en-US" smtClean="0"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AD17F-963E-2A47-9DC4-6A26BC5412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11B1D-7B4C-134D-8545-E0CC50174D7C}" type="datetimeFigureOut">
              <a:rPr lang="en-US" smtClean="0"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AD17F-963E-2A47-9DC4-6A26BC5412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11B1D-7B4C-134D-8545-E0CC50174D7C}" type="datetimeFigureOut">
              <a:rPr lang="en-US" smtClean="0"/>
              <a:t>5/26/2014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AD17F-963E-2A47-9DC4-6A26BC5412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11B1D-7B4C-134D-8545-E0CC50174D7C}" type="datetimeFigureOut">
              <a:rPr lang="en-US" smtClean="0"/>
              <a:t>5/26/2014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AD17F-963E-2A47-9DC4-6A26BC5412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11B1D-7B4C-134D-8545-E0CC50174D7C}" type="datetimeFigureOut">
              <a:rPr lang="en-US" smtClean="0"/>
              <a:t>5/26/2014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AD17F-963E-2A47-9DC4-6A26BC5412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11B1D-7B4C-134D-8545-E0CC50174D7C}" type="datetimeFigureOut">
              <a:rPr lang="en-US" smtClean="0"/>
              <a:t>5/26/2014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AD17F-963E-2A47-9DC4-6A26BC5412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11B1D-7B4C-134D-8545-E0CC50174D7C}" type="datetimeFigureOut">
              <a:rPr lang="en-US" smtClean="0"/>
              <a:t>5/26/2014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AD17F-963E-2A47-9DC4-6A26BC5412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11B1D-7B4C-134D-8545-E0CC50174D7C}" type="datetimeFigureOut">
              <a:rPr lang="en-US" smtClean="0"/>
              <a:t>5/26/2014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AD17F-963E-2A47-9DC4-6A26BC5412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11B1D-7B4C-134D-8545-E0CC50174D7C}" type="datetimeFigureOut">
              <a:rPr lang="en-US" smtClean="0"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AD17F-963E-2A47-9DC4-6A26BC54121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1504" y="908720"/>
            <a:ext cx="2138823" cy="2137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55650" y="2708920"/>
            <a:ext cx="7772400" cy="1800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altLang="en-US" sz="3200" b="1" dirty="0" smtClean="0"/>
              <a:t>A Rising Tide: </a:t>
            </a:r>
            <a:r>
              <a:rPr lang="en-IE" altLang="en-US" sz="3200" dirty="0" smtClean="0"/>
              <a:t/>
            </a:r>
            <a:br>
              <a:rPr lang="en-IE" altLang="en-US" sz="3200" dirty="0" smtClean="0"/>
            </a:br>
            <a:r>
              <a:rPr lang="en-IE" altLang="en-US" sz="3200" dirty="0" smtClean="0"/>
              <a:t>The potential &amp; possibilities of </a:t>
            </a:r>
            <a:br>
              <a:rPr lang="en-IE" altLang="en-US" sz="3200" dirty="0" smtClean="0"/>
            </a:br>
            <a:r>
              <a:rPr lang="en-IE" altLang="en-US" sz="3200" dirty="0" smtClean="0"/>
              <a:t>community-based Parenting Supports</a:t>
            </a: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2384429" y="5085184"/>
            <a:ext cx="47529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IE" altLang="en-US" dirty="0"/>
              <a:t>Adrienne Streek – </a:t>
            </a:r>
            <a:r>
              <a:rPr lang="en-IE" altLang="en-US" dirty="0" smtClean="0"/>
              <a:t>FPI </a:t>
            </a:r>
            <a:r>
              <a:rPr lang="en-IE" altLang="en-US" dirty="0"/>
              <a:t>Coordinator </a:t>
            </a:r>
          </a:p>
          <a:p>
            <a:pPr algn="ctr" eaLnBrk="1" hangingPunct="1"/>
            <a:r>
              <a:rPr lang="en-IE" altLang="en-US" dirty="0"/>
              <a:t>Sarah-Jane Gerber – FPI Lead Researcher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871" y="836712"/>
            <a:ext cx="8229600" cy="1143000"/>
          </a:xfrm>
        </p:spPr>
        <p:txBody>
          <a:bodyPr/>
          <a:lstStyle/>
          <a:p>
            <a:r>
              <a:rPr lang="en-IE" b="1" dirty="0" smtClean="0"/>
              <a:t>Results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71" y="1952389"/>
            <a:ext cx="8235929" cy="3744415"/>
          </a:xfrm>
        </p:spPr>
        <p:txBody>
          <a:bodyPr>
            <a:normAutofit/>
          </a:bodyPr>
          <a:lstStyle/>
          <a:p>
            <a:r>
              <a:rPr lang="en-GB" altLang="en-US" sz="2200" i="1" dirty="0"/>
              <a:t>N</a:t>
            </a:r>
            <a:r>
              <a:rPr lang="en-GB" altLang="en-US" sz="2200" dirty="0"/>
              <a:t> = 286 programme </a:t>
            </a:r>
            <a:r>
              <a:rPr lang="en-GB" altLang="en-US" sz="2200" dirty="0" smtClean="0"/>
              <a:t>completers (continued evaluation)</a:t>
            </a:r>
          </a:p>
          <a:p>
            <a:r>
              <a:rPr lang="en-GB" altLang="en-US" sz="2200" dirty="0" smtClean="0"/>
              <a:t>Guardians</a:t>
            </a:r>
            <a:r>
              <a:rPr lang="en-GB" altLang="en-US" sz="2200" dirty="0"/>
              <a:t>: 85% mothers, age range 19 – 70 years (average age 35.44) </a:t>
            </a:r>
            <a:endParaRPr lang="en-GB" altLang="en-US" sz="2200" dirty="0" smtClean="0"/>
          </a:p>
          <a:p>
            <a:r>
              <a:rPr lang="en-GB" altLang="en-US" sz="2200" dirty="0" smtClean="0"/>
              <a:t>Children</a:t>
            </a:r>
            <a:r>
              <a:rPr lang="en-GB" altLang="en-US" sz="2200" dirty="0"/>
              <a:t>: 62% boys, age range  6 months – 7 years (average age 3.59)</a:t>
            </a:r>
          </a:p>
          <a:p>
            <a:r>
              <a:rPr lang="en-GB" altLang="en-US" sz="2200" dirty="0"/>
              <a:t>Significant reductions in parental stress and child difficulties &amp; significant increases in parenting satisfaction after the 7 week programme. </a:t>
            </a:r>
          </a:p>
          <a:p>
            <a:r>
              <a:rPr lang="en-GB" altLang="en-US" sz="2200" dirty="0"/>
              <a:t>Large to medium effect sizes</a:t>
            </a:r>
          </a:p>
          <a:p>
            <a:endParaRPr lang="en-IE" dirty="0"/>
          </a:p>
        </p:txBody>
      </p:sp>
      <p:pic>
        <p:nvPicPr>
          <p:cNvPr id="6" name="Picture 4" descr="FPI%20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52320" y="116632"/>
            <a:ext cx="1079644" cy="1079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53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050" y="1600200"/>
            <a:ext cx="7946382" cy="4502335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3000" b="1" dirty="0" smtClean="0"/>
              <a:t>Outcome Measures (Entire </a:t>
            </a:r>
            <a:r>
              <a:rPr lang="en-IE" sz="3000" b="1" dirty="0" err="1" smtClean="0"/>
              <a:t>vs</a:t>
            </a:r>
            <a:r>
              <a:rPr lang="en-IE" sz="3000" b="1" dirty="0" smtClean="0"/>
              <a:t> Clinical Sub-Sample)</a:t>
            </a:r>
            <a:endParaRPr lang="en-IE" sz="3000" b="1" dirty="0"/>
          </a:p>
        </p:txBody>
      </p:sp>
    </p:spTree>
    <p:extLst>
      <p:ext uri="{BB962C8B-B14F-4D97-AF65-F5344CB8AC3E}">
        <p14:creationId xmlns:p14="http://schemas.microsoft.com/office/powerpoint/2010/main" val="100210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1"/>
            <a:ext cx="8534400" cy="4724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Typical and Clinical/Borderline</a:t>
            </a:r>
            <a:endParaRPr lang="en-US" sz="3600" b="1" dirty="0"/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611187" y="5221288"/>
            <a:ext cx="2808287" cy="368300"/>
          </a:xfrm>
          <a:prstGeom prst="rect">
            <a:avLst/>
          </a:prstGeom>
          <a:solidFill>
            <a:srgbClr val="FF9900"/>
          </a:solidFill>
          <a:ln w="19050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IE" altLang="en-US" b="1" dirty="0"/>
              <a:t>Pre- Intervention</a:t>
            </a: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5076056" y="5224026"/>
            <a:ext cx="2663825" cy="369888"/>
          </a:xfrm>
          <a:prstGeom prst="rect">
            <a:avLst/>
          </a:prstGeom>
          <a:solidFill>
            <a:srgbClr val="FF9900"/>
          </a:solidFill>
          <a:ln w="19050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IE" altLang="en-US" b="1" dirty="0"/>
              <a:t>Post - Intervention</a:t>
            </a:r>
          </a:p>
        </p:txBody>
      </p:sp>
      <p:pic>
        <p:nvPicPr>
          <p:cNvPr id="8" name="Picture 4" descr="FPI%20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52320" y="116632"/>
            <a:ext cx="1079644" cy="1079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844675"/>
            <a:ext cx="4038600" cy="3371850"/>
          </a:xfrm>
          <a:prstGeom prst="rect">
            <a:avLst/>
          </a:prstGeom>
          <a:noFill/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1989138"/>
            <a:ext cx="4038600" cy="32273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3622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6712"/>
            <a:ext cx="8534400" cy="4954489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b="1" dirty="0" smtClean="0"/>
              <a:t>Comparable Effect Size for Clinical Group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76375" y="1412776"/>
            <a:ext cx="5975350" cy="46327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910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1"/>
            <a:ext cx="8534400" cy="4724400"/>
          </a:xfrm>
        </p:spPr>
        <p:txBody>
          <a:bodyPr/>
          <a:lstStyle/>
          <a:p>
            <a:pPr marL="0" indent="0" algn="ctr">
              <a:buNone/>
            </a:pP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Parent Reflections</a:t>
            </a:r>
          </a:p>
          <a:p>
            <a:pPr marL="0" indent="0" algn="ctr">
              <a:buNone/>
            </a:pPr>
            <a:endParaRPr lang="en-IE" i="1" dirty="0"/>
          </a:p>
          <a:p>
            <a:pPr marL="0" indent="0" algn="ctr">
              <a:buNone/>
            </a:pPr>
            <a:r>
              <a:rPr lang="en-IE" sz="2200" i="1" dirty="0"/>
              <a:t>‘My child stopped having tantrums, she told me today that I am a much better mummy</a:t>
            </a:r>
            <a:r>
              <a:rPr lang="en-IE" sz="2200" i="1" dirty="0" smtClean="0"/>
              <a:t>’</a:t>
            </a:r>
          </a:p>
          <a:p>
            <a:pPr marL="0" indent="0" algn="ctr">
              <a:buNone/>
            </a:pPr>
            <a:endParaRPr lang="en-IE" sz="2200" i="1" dirty="0"/>
          </a:p>
          <a:p>
            <a:pPr marL="0" indent="0" algn="ctr">
              <a:buNone/>
            </a:pPr>
            <a:r>
              <a:rPr lang="en-IE" sz="2200" i="1" dirty="0"/>
              <a:t>‘I have learned to stop and pause and be more tuned into my son. I feel more confident as a parent. I now enjoy my time spent with my son’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4" descr="FPI%20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48264" y="383340"/>
            <a:ext cx="1367676" cy="1366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475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08720"/>
            <a:ext cx="8534400" cy="48824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Key Learning</a:t>
            </a:r>
          </a:p>
          <a:p>
            <a:pPr marL="0" indent="0" algn="ctr">
              <a:buNone/>
            </a:pPr>
            <a:endParaRPr lang="en-US" sz="36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1"/>
            <a:ext cx="4038600" cy="434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2200" dirty="0" smtClean="0"/>
              <a:t>PPEY effective in community settings lead by community workers</a:t>
            </a:r>
          </a:p>
          <a:p>
            <a:pPr>
              <a:defRPr/>
            </a:pPr>
            <a:r>
              <a:rPr lang="en-GB" sz="2200" dirty="0" smtClean="0"/>
              <a:t>PPEY effective for both clinical/borderline and typical range participants (‘Worried Well’)	</a:t>
            </a:r>
          </a:p>
          <a:p>
            <a:pPr>
              <a:defRPr/>
            </a:pPr>
            <a:r>
              <a:rPr lang="en-GB" sz="2200" dirty="0" smtClean="0"/>
              <a:t>Non-stigmatized, acceptable support	</a:t>
            </a:r>
          </a:p>
          <a:p>
            <a:pPr>
              <a:defRPr/>
            </a:pPr>
            <a:r>
              <a:rPr lang="en-GB" sz="2200" dirty="0" smtClean="0"/>
              <a:t>Increase in parental well-being and reduction in parental stress- outcomes for children</a:t>
            </a:r>
            <a:endParaRPr lang="en-IE" sz="2200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648200" y="1600200"/>
            <a:ext cx="4038600" cy="434908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defRPr/>
            </a:pPr>
            <a:r>
              <a:rPr lang="en-GB" sz="2200" dirty="0" smtClean="0"/>
              <a:t>Cost effective </a:t>
            </a:r>
            <a:r>
              <a:rPr lang="en-GB" sz="2200" dirty="0"/>
              <a:t>per child compared to </a:t>
            </a:r>
            <a:r>
              <a:rPr lang="en-GB" sz="2200" dirty="0" smtClean="0"/>
              <a:t>contemporary programmes</a:t>
            </a:r>
          </a:p>
          <a:p>
            <a:pPr>
              <a:defRPr/>
            </a:pPr>
            <a:r>
              <a:rPr lang="en-GB" sz="2200" dirty="0" smtClean="0"/>
              <a:t>Cost </a:t>
            </a:r>
            <a:r>
              <a:rPr lang="en-GB" sz="2200" dirty="0"/>
              <a:t>Effective to roll out – facilitators own </a:t>
            </a:r>
            <a:r>
              <a:rPr lang="en-GB" sz="2200" dirty="0" smtClean="0"/>
              <a:t>time</a:t>
            </a:r>
          </a:p>
          <a:p>
            <a:pPr>
              <a:defRPr/>
            </a:pPr>
            <a:r>
              <a:rPr lang="en-GB" sz="2200" dirty="0" smtClean="0"/>
              <a:t>Reduced wait list time to access support</a:t>
            </a:r>
          </a:p>
          <a:p>
            <a:pPr>
              <a:defRPr/>
            </a:pPr>
            <a:r>
              <a:rPr lang="en-GB" sz="2200" dirty="0" smtClean="0"/>
              <a:t>Potential reduction in need for CAHMS services</a:t>
            </a:r>
            <a:endParaRPr lang="en-IE" sz="22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0"/>
            <a:ext cx="1365250" cy="136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790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Legacy? 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E" dirty="0"/>
              <a:t>The </a:t>
            </a:r>
            <a:r>
              <a:rPr lang="en-IE" dirty="0" smtClean="0"/>
              <a:t>aim </a:t>
            </a:r>
            <a:r>
              <a:rPr lang="en-IE" dirty="0"/>
              <a:t>of the Fingal Parenting Initiative </a:t>
            </a:r>
            <a:r>
              <a:rPr lang="en-IE" dirty="0" smtClean="0"/>
              <a:t>was to:</a:t>
            </a:r>
          </a:p>
          <a:p>
            <a:pPr marL="0" indent="0" algn="just">
              <a:buNone/>
            </a:pPr>
            <a:r>
              <a:rPr lang="en-IE" dirty="0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IE" sz="2200" dirty="0"/>
              <a:t>S</a:t>
            </a:r>
            <a:r>
              <a:rPr lang="en-IE" sz="2200" dirty="0" smtClean="0"/>
              <a:t>trengthen </a:t>
            </a:r>
            <a:r>
              <a:rPr lang="en-IE" sz="2200" dirty="0"/>
              <a:t>the capacity of childcare </a:t>
            </a:r>
            <a:r>
              <a:rPr lang="en-IE" sz="2200" dirty="0" smtClean="0"/>
              <a:t>providers </a:t>
            </a:r>
          </a:p>
          <a:p>
            <a:pPr>
              <a:buFont typeface="Wingdings" pitchFamily="2" charset="2"/>
              <a:buChar char="ü"/>
            </a:pPr>
            <a:r>
              <a:rPr lang="en-IE" sz="2200" dirty="0"/>
              <a:t>I</a:t>
            </a:r>
            <a:r>
              <a:rPr lang="en-IE" sz="2200" dirty="0" smtClean="0"/>
              <a:t>ncrease </a:t>
            </a:r>
            <a:r>
              <a:rPr lang="en-IE" sz="2200" dirty="0"/>
              <a:t>parental wellbeing </a:t>
            </a:r>
            <a:endParaRPr lang="en-IE" sz="2200" dirty="0" smtClean="0"/>
          </a:p>
          <a:p>
            <a:pPr>
              <a:buFont typeface="Wingdings" pitchFamily="2" charset="2"/>
              <a:buChar char="ü"/>
            </a:pPr>
            <a:r>
              <a:rPr lang="en-IE" sz="2200" dirty="0"/>
              <a:t>E</a:t>
            </a:r>
            <a:r>
              <a:rPr lang="en-IE" sz="2200" dirty="0" smtClean="0"/>
              <a:t>nhance </a:t>
            </a:r>
            <a:r>
              <a:rPr lang="en-IE" sz="2200" dirty="0"/>
              <a:t>family support services </a:t>
            </a:r>
            <a:endParaRPr lang="en-IE" sz="2200" dirty="0" smtClean="0"/>
          </a:p>
          <a:p>
            <a:pPr marL="0" indent="0" algn="just">
              <a:buNone/>
            </a:pPr>
            <a:endParaRPr lang="en-IE" sz="2000" dirty="0" smtClean="0"/>
          </a:p>
          <a:p>
            <a:pPr marL="0" indent="0" algn="just">
              <a:buNone/>
            </a:pPr>
            <a:r>
              <a:rPr lang="en-IE" sz="2000" dirty="0" smtClean="0"/>
              <a:t>Children and families require a meaningful commitment at national level to proven supports that enhance children’s lives through mainstreaming of programmes such as the Fingal Parenting Initiative.  </a:t>
            </a:r>
            <a:endParaRPr lang="en-IE" sz="2000" dirty="0"/>
          </a:p>
          <a:p>
            <a:pPr marL="0" indent="0">
              <a:buNone/>
            </a:pPr>
            <a:endParaRPr lang="en-I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9801" y="274638"/>
            <a:ext cx="1365250" cy="136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406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1"/>
            <a:ext cx="8534400" cy="47244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FontTx/>
              <a:buNone/>
              <a:defRPr/>
            </a:pPr>
            <a:r>
              <a:rPr lang="en-IE" sz="5100" b="1" dirty="0" smtClean="0"/>
              <a:t>Fingal Parenting Initiative</a:t>
            </a:r>
          </a:p>
          <a:p>
            <a:pPr marL="0" indent="0" algn="just">
              <a:buFontTx/>
              <a:buNone/>
              <a:defRPr/>
            </a:pPr>
            <a:endParaRPr lang="en-IE" dirty="0"/>
          </a:p>
          <a:p>
            <a:pPr marL="0" indent="0" algn="just">
              <a:buFontTx/>
              <a:buNone/>
              <a:defRPr/>
            </a:pPr>
            <a:r>
              <a:rPr lang="en-IE" dirty="0" smtClean="0"/>
              <a:t>The </a:t>
            </a:r>
            <a:r>
              <a:rPr lang="en-IE" dirty="0"/>
              <a:t>Fingal Parenting Initiative was developed in 2010 by the Fingal Children’s Services Committee in order to address local demand for parenting support. </a:t>
            </a:r>
          </a:p>
          <a:p>
            <a:pPr marL="0" indent="0" algn="just">
              <a:buFontTx/>
              <a:buNone/>
              <a:defRPr/>
            </a:pPr>
            <a:endParaRPr lang="en-IE" dirty="0"/>
          </a:p>
          <a:p>
            <a:pPr marL="0" indent="0" algn="just">
              <a:buFontTx/>
              <a:buNone/>
              <a:defRPr/>
            </a:pPr>
            <a:r>
              <a:rPr lang="en-IE" dirty="0"/>
              <a:t>The Fingal Parenting Initiative is a collaboration within and across a range of local level organisations. These include; pre-school services, public  health nurses, social work teams, family resource centres and community development projects in Fingal. </a:t>
            </a:r>
          </a:p>
          <a:p>
            <a:pPr marL="0" indent="0" algn="just">
              <a:buFontTx/>
              <a:buNone/>
              <a:defRPr/>
            </a:pPr>
            <a:endParaRPr lang="en-IE" dirty="0"/>
          </a:p>
          <a:p>
            <a:pPr marL="0" indent="0" algn="just">
              <a:buFontTx/>
              <a:buNone/>
              <a:defRPr/>
            </a:pPr>
            <a:r>
              <a:rPr lang="en-IE" dirty="0"/>
              <a:t>The overall aim of the Fingal Parenting Initiative is to strengthen the capacity of childcare providers, </a:t>
            </a:r>
            <a:r>
              <a:rPr lang="en-IE" dirty="0" smtClean="0"/>
              <a:t>increase parental wellbeing and enhance </a:t>
            </a:r>
            <a:r>
              <a:rPr lang="en-IE" dirty="0"/>
              <a:t>family support </a:t>
            </a:r>
            <a:r>
              <a:rPr lang="en-IE" dirty="0" smtClean="0"/>
              <a:t>services in order </a:t>
            </a:r>
            <a:r>
              <a:rPr lang="en-IE" dirty="0"/>
              <a:t>to improve outcomes for children and families in Fingal.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4" descr="FPI%20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59556" y="260648"/>
            <a:ext cx="1079644" cy="1079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568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313" y="2598046"/>
            <a:ext cx="2233860" cy="2233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3423852" y="2521990"/>
            <a:ext cx="539902" cy="5414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5004048" y="2521990"/>
            <a:ext cx="558347" cy="6083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262365" y="1931309"/>
            <a:ext cx="33918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IE" altLang="en-US" sz="1600" u="sng" dirty="0"/>
              <a:t>Fingal County Childcare Committee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788024" y="1937215"/>
            <a:ext cx="330790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IE" altLang="en-US" sz="1600" u="sng" dirty="0"/>
              <a:t>Blanchardstown Area Partnership</a:t>
            </a:r>
          </a:p>
        </p:txBody>
      </p:sp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1403648" y="5157192"/>
            <a:ext cx="189965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IE" altLang="en-US" sz="1600" u="sng" dirty="0"/>
              <a:t>Barnardos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537313" y="4247530"/>
            <a:ext cx="506018" cy="6793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930285" y="4221088"/>
            <a:ext cx="632110" cy="7641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3" descr="http://www.fingalparents.ie/images/fingal-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403289"/>
            <a:ext cx="1340326" cy="1276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5" descr="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6228" y="2269863"/>
            <a:ext cx="1520148" cy="144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7" descr="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480" y="3924969"/>
            <a:ext cx="1259304" cy="1195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 descr="http://www.hse.ie/images_upload/portal/eng/services/list/4/ChildrenandFamilyServices/tusla_logo_strap_centered.jp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1977" y="3866530"/>
            <a:ext cx="1439502" cy="965376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Box 13"/>
          <p:cNvSpPr txBox="1">
            <a:spLocks noChangeArrowheads="1"/>
          </p:cNvSpPr>
          <p:nvPr/>
        </p:nvSpPr>
        <p:spPr bwMode="auto">
          <a:xfrm>
            <a:off x="4860033" y="5078865"/>
            <a:ext cx="244827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IE" altLang="en-US" sz="1600" u="sng" dirty="0" smtClean="0"/>
              <a:t>Child &amp; Family Agency</a:t>
            </a:r>
            <a:endParaRPr lang="en-IE" altLang="en-US" sz="1600" u="sng" dirty="0"/>
          </a:p>
        </p:txBody>
      </p:sp>
    </p:spTree>
    <p:extLst>
      <p:ext uri="{BB962C8B-B14F-4D97-AF65-F5344CB8AC3E}">
        <p14:creationId xmlns:p14="http://schemas.microsoft.com/office/powerpoint/2010/main" val="51947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4283968" y="836712"/>
            <a:ext cx="4627240" cy="518457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altLang="en-US" sz="3400" b="1" dirty="0" smtClean="0"/>
              <a:t>County Landscape </a:t>
            </a:r>
            <a:endParaRPr lang="en-GB" altLang="en-US" sz="3400" b="1" dirty="0"/>
          </a:p>
          <a:p>
            <a:r>
              <a:rPr lang="en-GB" altLang="en-US" sz="2200" dirty="0" smtClean="0"/>
              <a:t>Fingal </a:t>
            </a:r>
            <a:r>
              <a:rPr lang="en-GB" altLang="en-US" sz="2200" dirty="0"/>
              <a:t>County covers an area of 450 square kilometres (173 square miles)</a:t>
            </a:r>
          </a:p>
          <a:p>
            <a:r>
              <a:rPr lang="en-GB" altLang="en-US" sz="2200" dirty="0"/>
              <a:t>The </a:t>
            </a:r>
            <a:r>
              <a:rPr lang="en-GB" altLang="en-US" sz="2200" dirty="0" smtClean="0"/>
              <a:t>population of Fingal as per the 2011 Census is 273,991 (over 6% of the national population)</a:t>
            </a:r>
          </a:p>
          <a:p>
            <a:r>
              <a:rPr lang="en-GB" altLang="en-US" sz="2200" dirty="0" smtClean="0"/>
              <a:t>33 of the 42 Electoral Districts are inclined toward affluence with strong indicators of deprivation and disadvantage in Dublin 15 and Balbriggan-Urban.  </a:t>
            </a:r>
          </a:p>
          <a:p>
            <a:r>
              <a:rPr lang="en-GB" altLang="en-US" sz="2200" dirty="0" smtClean="0"/>
              <a:t>Fingal is the ‘youngest’ county in Ireland</a:t>
            </a:r>
            <a:endParaRPr lang="en-IE" altLang="en-US" sz="2200" dirty="0" smtClean="0"/>
          </a:p>
        </p:txBody>
      </p:sp>
      <p:pic>
        <p:nvPicPr>
          <p:cNvPr id="6" name="Picture 8" descr="JPEG,17858,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66802"/>
            <a:ext cx="3907160" cy="4954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362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908720"/>
            <a:ext cx="6264695" cy="5124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740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1"/>
            <a:ext cx="8534400" cy="4724400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en-IE" sz="3600" b="1" dirty="0" smtClean="0"/>
              <a:t>Fingal Parenting Initiative</a:t>
            </a:r>
          </a:p>
          <a:p>
            <a:pPr marL="0" indent="0">
              <a:buFontTx/>
              <a:buNone/>
              <a:defRPr/>
            </a:pPr>
            <a:endParaRPr lang="en-IE" sz="2200" dirty="0" smtClean="0"/>
          </a:p>
          <a:p>
            <a:pPr marL="0" indent="0">
              <a:buFontTx/>
              <a:buNone/>
              <a:defRPr/>
            </a:pPr>
            <a:r>
              <a:rPr lang="en-IE" sz="2200" dirty="0" smtClean="0"/>
              <a:t>Universal </a:t>
            </a:r>
            <a:r>
              <a:rPr lang="en-IE" sz="2200" dirty="0"/>
              <a:t>access to a suite of supports including: </a:t>
            </a:r>
            <a:endParaRPr lang="en-IE" sz="2200" dirty="0" smtClean="0"/>
          </a:p>
          <a:p>
            <a:pPr marL="0" indent="0">
              <a:buFontTx/>
              <a:buNone/>
              <a:defRPr/>
            </a:pPr>
            <a:endParaRPr lang="en-IE" sz="2200" dirty="0"/>
          </a:p>
          <a:p>
            <a:pPr>
              <a:defRPr/>
            </a:pPr>
            <a:r>
              <a:rPr lang="en-IE" sz="2200" dirty="0"/>
              <a:t>Parent Workshops</a:t>
            </a:r>
          </a:p>
          <a:p>
            <a:pPr>
              <a:defRPr/>
            </a:pPr>
            <a:r>
              <a:rPr lang="en-IE" sz="2200" dirty="0"/>
              <a:t>Online support and information</a:t>
            </a:r>
          </a:p>
          <a:p>
            <a:pPr>
              <a:defRPr/>
            </a:pPr>
            <a:r>
              <a:rPr lang="en-IE" sz="2200" dirty="0"/>
              <a:t>Social networking</a:t>
            </a:r>
          </a:p>
          <a:p>
            <a:pPr>
              <a:defRPr/>
            </a:pPr>
            <a:r>
              <a:rPr lang="en-IE" sz="2200" dirty="0"/>
              <a:t>Local links and </a:t>
            </a:r>
            <a:r>
              <a:rPr lang="en-IE" sz="2200" dirty="0" smtClean="0"/>
              <a:t>contacts (networks and multiagency collaboration)</a:t>
            </a:r>
            <a:endParaRPr lang="en-IE" sz="2200" dirty="0"/>
          </a:p>
          <a:p>
            <a:pPr>
              <a:defRPr/>
            </a:pPr>
            <a:r>
              <a:rPr lang="en-IE" sz="2200" dirty="0"/>
              <a:t>Parent Support Programmes (7 weeks)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4" descr="FPI%20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52320" y="116632"/>
            <a:ext cx="1079644" cy="1079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329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PI%20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52320" y="116632"/>
            <a:ext cx="1079644" cy="1079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56156"/>
            <a:ext cx="8229600" cy="940966"/>
          </a:xfrm>
        </p:spPr>
        <p:txBody>
          <a:bodyPr/>
          <a:lstStyle/>
          <a:p>
            <a:r>
              <a:rPr lang="en-IE" b="1" dirty="0" smtClean="0"/>
              <a:t>Key Deliverables</a:t>
            </a:r>
            <a:endParaRPr lang="en-IE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IE" altLang="en-US" sz="2200" dirty="0" smtClean="0"/>
          </a:p>
          <a:p>
            <a:pPr>
              <a:lnSpc>
                <a:spcPct val="90000"/>
              </a:lnSpc>
            </a:pPr>
            <a:r>
              <a:rPr lang="en-IE" altLang="en-US" sz="2200" dirty="0" smtClean="0"/>
              <a:t>4 </a:t>
            </a:r>
            <a:r>
              <a:rPr lang="en-IE" altLang="en-US" sz="2200" dirty="0"/>
              <a:t>established link sites/hubs</a:t>
            </a:r>
          </a:p>
          <a:p>
            <a:pPr>
              <a:lnSpc>
                <a:spcPct val="90000"/>
              </a:lnSpc>
            </a:pPr>
            <a:r>
              <a:rPr lang="en-IE" altLang="en-US" sz="2200" dirty="0"/>
              <a:t>5000 + website visits since 2011</a:t>
            </a:r>
          </a:p>
          <a:p>
            <a:pPr>
              <a:lnSpc>
                <a:spcPct val="90000"/>
              </a:lnSpc>
            </a:pPr>
            <a:r>
              <a:rPr lang="en-IE" altLang="en-US" sz="2200" dirty="0"/>
              <a:t>10 parent workshops (400 + parents)</a:t>
            </a:r>
          </a:p>
          <a:p>
            <a:pPr>
              <a:lnSpc>
                <a:spcPct val="90000"/>
              </a:lnSpc>
            </a:pPr>
            <a:r>
              <a:rPr lang="en-IE" altLang="en-US" sz="2200" u="sng" dirty="0"/>
              <a:t>80 trained facilitators</a:t>
            </a:r>
            <a:r>
              <a:rPr lang="en-IE" altLang="en-US" sz="2200" dirty="0"/>
              <a:t> delivering courses </a:t>
            </a:r>
            <a:endParaRPr lang="en-IE" altLang="en-US" sz="2200" dirty="0" smtClean="0"/>
          </a:p>
          <a:p>
            <a:pPr>
              <a:lnSpc>
                <a:spcPct val="90000"/>
              </a:lnSpc>
            </a:pPr>
            <a:r>
              <a:rPr lang="en-IE" altLang="en-US" sz="2200" dirty="0" smtClean="0"/>
              <a:t>Accreditation of local facilitators</a:t>
            </a:r>
            <a:endParaRPr lang="en-IE" altLang="en-US" sz="2200" dirty="0"/>
          </a:p>
          <a:p>
            <a:pPr>
              <a:lnSpc>
                <a:spcPct val="90000"/>
              </a:lnSpc>
            </a:pPr>
            <a:r>
              <a:rPr lang="en-IE" altLang="en-US" sz="2200" dirty="0"/>
              <a:t>35 sites for delivery of parenting programmes</a:t>
            </a:r>
          </a:p>
          <a:p>
            <a:pPr>
              <a:lnSpc>
                <a:spcPct val="90000"/>
              </a:lnSpc>
            </a:pPr>
            <a:r>
              <a:rPr lang="en-IE" altLang="en-US" sz="2200" dirty="0"/>
              <a:t>80 parenting programmes (7 week) delivered to over 800 </a:t>
            </a:r>
            <a:r>
              <a:rPr lang="en-IE" altLang="en-US" sz="2200" dirty="0" smtClean="0"/>
              <a:t>families</a:t>
            </a:r>
          </a:p>
          <a:p>
            <a:pPr>
              <a:lnSpc>
                <a:spcPct val="90000"/>
              </a:lnSpc>
            </a:pPr>
            <a:r>
              <a:rPr lang="en-US" sz="2200" dirty="0" smtClean="0"/>
              <a:t>Direct </a:t>
            </a:r>
            <a:r>
              <a:rPr lang="en-US" sz="2200" dirty="0"/>
              <a:t>engagement with over 1200 families in Fingal</a:t>
            </a:r>
          </a:p>
          <a:p>
            <a:pPr marL="0" indent="0" algn="ctr">
              <a:buNone/>
            </a:pPr>
            <a:endParaRPr lang="en-IE" sz="2200" dirty="0" smtClean="0"/>
          </a:p>
          <a:p>
            <a:pPr marL="0" indent="0" algn="ctr">
              <a:buNone/>
            </a:pPr>
            <a:r>
              <a:rPr lang="en-IE" sz="2200" dirty="0" smtClean="0"/>
              <a:t> and still going……</a:t>
            </a:r>
            <a:endParaRPr lang="en-IE" sz="2200" dirty="0"/>
          </a:p>
        </p:txBody>
      </p:sp>
    </p:spTree>
    <p:extLst>
      <p:ext uri="{BB962C8B-B14F-4D97-AF65-F5344CB8AC3E}">
        <p14:creationId xmlns:p14="http://schemas.microsoft.com/office/powerpoint/2010/main" val="375486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35496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000000"/>
                </a:solidFill>
              </a:rPr>
              <a:t/>
            </a:r>
            <a:br>
              <a:rPr lang="en-GB" b="1" dirty="0" smtClean="0">
                <a:solidFill>
                  <a:srgbClr val="000000"/>
                </a:solidFill>
              </a:rPr>
            </a:br>
            <a:r>
              <a:rPr lang="en-GB" b="1" dirty="0" smtClean="0">
                <a:solidFill>
                  <a:srgbClr val="000000"/>
                </a:solidFill>
              </a:rPr>
              <a:t>Evidence Base</a:t>
            </a:r>
            <a:r>
              <a:rPr lang="en-GB" b="1" dirty="0">
                <a:solidFill>
                  <a:srgbClr val="000000"/>
                </a:solidFill>
              </a:rPr>
              <a:t/>
            </a:r>
            <a:br>
              <a:rPr lang="en-GB" b="1" dirty="0">
                <a:solidFill>
                  <a:srgbClr val="000000"/>
                </a:solidFill>
              </a:rPr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33056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en-GB" sz="2400" dirty="0" smtClean="0">
                <a:solidFill>
                  <a:srgbClr val="000000"/>
                </a:solidFill>
              </a:rPr>
              <a:t>Strong </a:t>
            </a:r>
            <a:r>
              <a:rPr lang="en-GB" sz="2400" dirty="0">
                <a:solidFill>
                  <a:srgbClr val="000000"/>
                </a:solidFill>
              </a:rPr>
              <a:t>evidence for effectiveness of parenting programmes </a:t>
            </a:r>
          </a:p>
          <a:p>
            <a:pPr>
              <a:spcBef>
                <a:spcPct val="0"/>
              </a:spcBef>
              <a:defRPr/>
            </a:pPr>
            <a:r>
              <a:rPr lang="en-GB" sz="2400" dirty="0">
                <a:solidFill>
                  <a:srgbClr val="000000"/>
                </a:solidFill>
              </a:rPr>
              <a:t>Growing evidence base that attests to the efficacy of Parents Plus Programmes </a:t>
            </a:r>
          </a:p>
          <a:p>
            <a:pPr>
              <a:spcBef>
                <a:spcPct val="0"/>
              </a:spcBef>
              <a:defRPr/>
            </a:pPr>
            <a:r>
              <a:rPr lang="en-GB" sz="2400" dirty="0">
                <a:solidFill>
                  <a:srgbClr val="000000"/>
                </a:solidFill>
              </a:rPr>
              <a:t>Recent study in community setting </a:t>
            </a: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GB" sz="2400" dirty="0">
                <a:solidFill>
                  <a:srgbClr val="000000"/>
                </a:solidFill>
              </a:rPr>
              <a:t>			</a:t>
            </a:r>
            <a:r>
              <a:rPr lang="en-GB" sz="2400" dirty="0" smtClean="0">
                <a:solidFill>
                  <a:srgbClr val="000000"/>
                </a:solidFill>
              </a:rPr>
              <a:t>				</a:t>
            </a:r>
            <a:r>
              <a:rPr lang="en-GB" sz="2200" dirty="0" smtClean="0">
                <a:solidFill>
                  <a:srgbClr val="000000"/>
                </a:solidFill>
              </a:rPr>
              <a:t>(</a:t>
            </a:r>
            <a:r>
              <a:rPr lang="en-GB" sz="2200" dirty="0">
                <a:solidFill>
                  <a:srgbClr val="000000"/>
                </a:solidFill>
              </a:rPr>
              <a:t>Kilroy, Sharry, Flood &amp; Guerin, 2010)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GB" sz="2200" dirty="0">
              <a:solidFill>
                <a:srgbClr val="000000"/>
              </a:solidFill>
            </a:endParaRPr>
          </a:p>
          <a:p>
            <a:pPr marL="0" indent="0" algn="ctr">
              <a:spcBef>
                <a:spcPct val="0"/>
              </a:spcBef>
              <a:buNone/>
              <a:defRPr/>
            </a:pPr>
            <a:endParaRPr lang="en-GB" sz="2400" b="1" dirty="0" smtClean="0">
              <a:solidFill>
                <a:srgbClr val="000000"/>
              </a:solidFill>
            </a:endParaRPr>
          </a:p>
          <a:p>
            <a:pPr marL="0" indent="0" algn="ctr">
              <a:spcBef>
                <a:spcPct val="0"/>
              </a:spcBef>
              <a:buNone/>
              <a:defRPr/>
            </a:pPr>
            <a:r>
              <a:rPr lang="en-GB" sz="2400" b="1" dirty="0" smtClean="0">
                <a:solidFill>
                  <a:srgbClr val="000000"/>
                </a:solidFill>
              </a:rPr>
              <a:t>Can </a:t>
            </a:r>
            <a:r>
              <a:rPr lang="en-GB" sz="2400" b="1" dirty="0">
                <a:solidFill>
                  <a:srgbClr val="000000"/>
                </a:solidFill>
              </a:rPr>
              <a:t>Parents Plus replicate these findings in community settings with delivery by early years educators and community support services?</a:t>
            </a:r>
          </a:p>
          <a:p>
            <a:pPr>
              <a:defRPr/>
            </a:pPr>
            <a:endParaRPr lang="en-IE" dirty="0"/>
          </a:p>
          <a:p>
            <a:endParaRPr lang="en-US" dirty="0"/>
          </a:p>
        </p:txBody>
      </p:sp>
      <p:pic>
        <p:nvPicPr>
          <p:cNvPr id="4" name="Picture 4" descr="FPI%20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52320" y="116632"/>
            <a:ext cx="1079644" cy="1079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810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1"/>
            <a:ext cx="8534400" cy="4724400"/>
          </a:xfrm>
        </p:spPr>
        <p:txBody>
          <a:bodyPr>
            <a:normAutofit/>
          </a:bodyPr>
          <a:lstStyle/>
          <a:p>
            <a:pPr marL="0" indent="0" algn="ctr">
              <a:buFontTx/>
              <a:buNone/>
              <a:defRPr/>
            </a:pPr>
            <a:r>
              <a:rPr lang="en-GB" sz="3900" b="1" dirty="0" smtClean="0"/>
              <a:t>Methodology</a:t>
            </a:r>
          </a:p>
          <a:p>
            <a:pPr marL="0" indent="0">
              <a:buFontTx/>
              <a:buNone/>
              <a:defRPr/>
            </a:pPr>
            <a:r>
              <a:rPr lang="en-GB" sz="2400" dirty="0" smtClean="0"/>
              <a:t>Measures </a:t>
            </a:r>
            <a:r>
              <a:rPr lang="en-GB" sz="2400" dirty="0"/>
              <a:t>that are universal, standardised and widely </a:t>
            </a:r>
            <a:r>
              <a:rPr lang="en-GB" sz="2400" dirty="0" smtClean="0"/>
              <a:t>used: </a:t>
            </a:r>
            <a:endParaRPr lang="en-GB" sz="2400" dirty="0"/>
          </a:p>
          <a:p>
            <a:pPr marL="0" indent="0">
              <a:buFontTx/>
              <a:buNone/>
              <a:defRPr/>
            </a:pPr>
            <a:endParaRPr lang="en-GB" sz="2400" dirty="0"/>
          </a:p>
          <a:p>
            <a:pPr>
              <a:defRPr/>
            </a:pPr>
            <a:r>
              <a:rPr lang="en-GB" sz="2400" b="1" dirty="0"/>
              <a:t>Strengths and Difficulties Questionnaire</a:t>
            </a:r>
            <a:r>
              <a:rPr lang="en-GB" sz="2400" dirty="0"/>
              <a:t>– measures parent perceived strengths and difficulties for the child </a:t>
            </a:r>
            <a:endParaRPr lang="en-GB" sz="2400" dirty="0" smtClean="0"/>
          </a:p>
          <a:p>
            <a:pPr marL="0" indent="0">
              <a:buNone/>
              <a:defRPr/>
            </a:pPr>
            <a:endParaRPr lang="en-GB" sz="2400" dirty="0"/>
          </a:p>
          <a:p>
            <a:pPr>
              <a:defRPr/>
            </a:pPr>
            <a:r>
              <a:rPr lang="en-GB" sz="2400" b="1" dirty="0"/>
              <a:t>Parent Stress Scale </a:t>
            </a:r>
            <a:r>
              <a:rPr lang="en-GB" sz="2400" dirty="0"/>
              <a:t>– measures parental </a:t>
            </a:r>
            <a:r>
              <a:rPr lang="en-GB" sz="2400" dirty="0" smtClean="0"/>
              <a:t>stress</a:t>
            </a:r>
          </a:p>
          <a:p>
            <a:pPr marL="0" indent="0">
              <a:buNone/>
              <a:defRPr/>
            </a:pPr>
            <a:endParaRPr lang="en-GB" sz="2400" dirty="0"/>
          </a:p>
          <a:p>
            <a:pPr>
              <a:defRPr/>
            </a:pPr>
            <a:r>
              <a:rPr lang="en-GB" sz="2400" b="1" dirty="0"/>
              <a:t>Kansas Parenting Satisfaction Scale </a:t>
            </a:r>
            <a:r>
              <a:rPr lang="en-GB" sz="2400" dirty="0"/>
              <a:t>– measures parents satisfaction with their parenting skills</a:t>
            </a:r>
          </a:p>
          <a:p>
            <a:pPr marL="0" indent="0">
              <a:buFontTx/>
              <a:buNone/>
              <a:defRPr/>
            </a:pP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4" descr="FPI%20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52320" y="116632"/>
            <a:ext cx="1079644" cy="1079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716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EF56E2956FE8469ECD4AA78C357548" ma:contentTypeVersion="5" ma:contentTypeDescription="Create a new document." ma:contentTypeScope="" ma:versionID="acee9b34cc515b969f676047cc587bac">
  <xsd:schema xmlns:xsd="http://www.w3.org/2001/XMLSchema" xmlns:xs="http://www.w3.org/2001/XMLSchema" xmlns:p="http://schemas.microsoft.com/office/2006/metadata/properties" xmlns:ns1="http://schemas.microsoft.com/sharepoint/v3" xmlns:ns2="1cbf2052-484a-49de-ad8a-662b8e56b0d6" xmlns:ns3="ffa1726e-2023-4f79-bf5a-55b4dfdd1eb3" targetNamespace="http://schemas.microsoft.com/office/2006/metadata/properties" ma:root="true" ma:fieldsID="a461cf9033fa4135cfd2f28e6bc4dbed" ns1:_="" ns2:_="" ns3:_="">
    <xsd:import namespace="http://schemas.microsoft.com/sharepoint/v3"/>
    <xsd:import namespace="1cbf2052-484a-49de-ad8a-662b8e56b0d6"/>
    <xsd:import namespace="ffa1726e-2023-4f79-bf5a-55b4dfdd1eb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PublicationCategories" minOccurs="0"/>
                <xsd:element ref="ns2:PublicationMostRequested" minOccurs="0"/>
                <xsd:element ref="ns2:PublicationProgrammes" minOccurs="0"/>
                <xsd:element ref="ns3:Sub_x002d_Program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2" nillable="true" ma:displayName="Scheduling Start Date" ma:internalName="PublishingStartDate">
      <xsd:simpleType>
        <xsd:restriction base="dms:Unknown"/>
      </xsd:simpleType>
    </xsd:element>
    <xsd:element name="PublishingExpirationDate" ma:index="3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bf2052-484a-49de-ad8a-662b8e56b0d6" elementFormDefault="qualified">
    <xsd:import namespace="http://schemas.microsoft.com/office/2006/documentManagement/types"/>
    <xsd:import namespace="http://schemas.microsoft.com/office/infopath/2007/PartnerControls"/>
    <xsd:element name="PublicationCategories" ma:index="4" nillable="true" ma:displayName="PublicationCategories" ma:internalName="PublicationCategorie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orporate"/>
                    <xsd:enumeration value="Government"/>
                    <xsd:enumeration value="Media"/>
                    <xsd:enumeration value="Programme"/>
                    <xsd:enumeration value="Research"/>
                  </xsd:restriction>
                </xsd:simpleType>
              </xsd:element>
            </xsd:sequence>
          </xsd:extension>
        </xsd:complexContent>
      </xsd:complexType>
    </xsd:element>
    <xsd:element name="PublicationMostRequested" ma:index="5" nillable="true" ma:displayName="PublicationMostRequested" ma:default="0" ma:internalName="PublicationMostRequested">
      <xsd:simpleType>
        <xsd:restriction base="dms:Boolean"/>
      </xsd:simpleType>
    </xsd:element>
    <xsd:element name="PublicationProgrammes" ma:index="6" nillable="true" ma:displayName="Programme Category" ma:format="Dropdown" ma:internalName="PublicationProgrammes">
      <xsd:simpleType>
        <xsd:restriction base="dms:Choice">
          <xsd:enumeration value="ABC"/>
          <xsd:enumeration value="All Programmes"/>
          <xsd:enumeration value="Community &amp; Voluntary Grants"/>
          <xsd:enumeration value="Community Based CCTV"/>
          <xsd:enumeration value="Community Services Programme"/>
          <xsd:enumeration value="Dormant Accounts Fund"/>
          <xsd:enumeration value="Disability Activation Project"/>
          <xsd:enumeration value="Early Education &amp; Childcare"/>
          <xsd:enumeration value="Enhancing Disability Services"/>
          <xsd:enumeration value="Equality for Women"/>
          <xsd:enumeration value="European Integration Fund"/>
          <xsd:enumeration value="European Refugee Fund"/>
          <xsd:enumeration value="EIF &amp; ERF"/>
          <xsd:enumeration value="EU Life Long Learning"/>
          <xsd:enumeration value="Gateway"/>
          <xsd:enumeration value="LEADER"/>
          <xsd:enumeration value="Learner Fund"/>
          <xsd:enumeration value="Local Community Development Programme"/>
          <xsd:enumeration value="LDSIP"/>
          <xsd:enumeration value="Millennium Project Fund"/>
          <xsd:enumeration value="National Early Years Access Initiative"/>
          <xsd:enumeration value="PEACE"/>
          <xsd:enumeration value="RAPID"/>
          <xsd:enumeration value="Rural Social Scheme"/>
          <xsd:enumeration value="Rural Transport"/>
          <xsd:enumeration value="SICAP"/>
          <xsd:enumeration value="SSNO"/>
          <xsd:enumeration value="Traveller Interagency Programme"/>
          <xsd:enumeration value="TÚS"/>
          <xsd:enumeration value="Youth Capital Programmes"/>
          <xsd:enumeration value="Early Years Childcare"/>
          <xsd:enumeration value="Seniors Alert Schem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a1726e-2023-4f79-bf5a-55b4dfdd1eb3" elementFormDefault="qualified">
    <xsd:import namespace="http://schemas.microsoft.com/office/2006/documentManagement/types"/>
    <xsd:import namespace="http://schemas.microsoft.com/office/infopath/2007/PartnerControls"/>
    <xsd:element name="Sub_x002d_Programme" ma:index="7" nillable="true" ma:displayName="Sub-Programme" ma:format="Dropdown" ma:internalName="Sub_x002d_Programme">
      <xsd:simpleType>
        <xsd:restriction base="dms:Choice">
          <xsd:enumeration value="CETS"/>
          <xsd:enumeration value="ECCE"/>
          <xsd:enumeration value="CCS"/>
          <xsd:enumeration value="PIP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_x002d_Programme xmlns="ffa1726e-2023-4f79-bf5a-55b4dfdd1eb3" xsi:nil="true"/>
    <PublicationProgrammes xmlns="1cbf2052-484a-49de-ad8a-662b8e56b0d6">National Early Years Access Initiative</PublicationProgrammes>
    <PublishingExpirationDate xmlns="http://schemas.microsoft.com/sharepoint/v3" xsi:nil="true"/>
    <PublishingStartDate xmlns="http://schemas.microsoft.com/sharepoint/v3" xsi:nil="true"/>
    <PublicationMostRequested xmlns="1cbf2052-484a-49de-ad8a-662b8e56b0d6">false</PublicationMostRequested>
    <PublicationCategories xmlns="1cbf2052-484a-49de-ad8a-662b8e56b0d6">
      <Value>Programme</Value>
    </PublicationCategories>
  </documentManagement>
</p:properties>
</file>

<file path=customXml/itemProps1.xml><?xml version="1.0" encoding="utf-8"?>
<ds:datastoreItem xmlns:ds="http://schemas.openxmlformats.org/officeDocument/2006/customXml" ds:itemID="{B4E17B00-AC7D-43EE-B0C7-595126C441D9}"/>
</file>

<file path=customXml/itemProps2.xml><?xml version="1.0" encoding="utf-8"?>
<ds:datastoreItem xmlns:ds="http://schemas.openxmlformats.org/officeDocument/2006/customXml" ds:itemID="{FEED2136-9E3C-4257-B699-74094E38C8DA}"/>
</file>

<file path=customXml/itemProps3.xml><?xml version="1.0" encoding="utf-8"?>
<ds:datastoreItem xmlns:ds="http://schemas.openxmlformats.org/officeDocument/2006/customXml" ds:itemID="{EBB1F940-9DBD-4046-B01C-7C46D381584B}"/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622</Words>
  <Application>Microsoft Office PowerPoint</Application>
  <PresentationFormat>On-screen Show (4:3)</PresentationFormat>
  <Paragraphs>90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Key Deliverables</vt:lpstr>
      <vt:lpstr> Evidence Base </vt:lpstr>
      <vt:lpstr>PowerPoint Presentation</vt:lpstr>
      <vt:lpstr>Results</vt:lpstr>
      <vt:lpstr>Outcome Measures (Entire vs Clinical Sub-Sample)</vt:lpstr>
      <vt:lpstr>PowerPoint Presentation</vt:lpstr>
      <vt:lpstr>PowerPoint Presentation</vt:lpstr>
      <vt:lpstr>PowerPoint Presentation</vt:lpstr>
      <vt:lpstr>PowerPoint Presentation</vt:lpstr>
      <vt:lpstr>Legacy? </vt:lpstr>
    </vt:vector>
  </TitlesOfParts>
  <Company>red man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Fingal Parenting Initiative - Fingal County Childcare Committee</dc:title>
  <dc:creator>Barry O'Connor</dc:creator>
  <cp:lastModifiedBy>Emily Cunningham</cp:lastModifiedBy>
  <cp:revision>12</cp:revision>
  <dcterms:created xsi:type="dcterms:W3CDTF">2014-05-09T08:34:01Z</dcterms:created>
  <dcterms:modified xsi:type="dcterms:W3CDTF">2014-05-26T14:34:39Z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0x010100B7EF56E2956FE8469ECD4AA78C357548</vt:lpwstr>
  </property>
</Properties>
</file>